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310" r:id="rId3"/>
    <p:sldId id="256" r:id="rId4"/>
    <p:sldId id="347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276" r:id="rId16"/>
    <p:sldId id="326" r:id="rId17"/>
    <p:sldId id="278" r:id="rId18"/>
    <p:sldId id="327" r:id="rId19"/>
    <p:sldId id="311" r:id="rId20"/>
    <p:sldId id="329" r:id="rId21"/>
    <p:sldId id="312" r:id="rId22"/>
    <p:sldId id="314" r:id="rId23"/>
    <p:sldId id="330" r:id="rId24"/>
    <p:sldId id="315" r:id="rId25"/>
    <p:sldId id="313" r:id="rId26"/>
    <p:sldId id="363" r:id="rId27"/>
    <p:sldId id="316" r:id="rId28"/>
    <p:sldId id="331" r:id="rId29"/>
    <p:sldId id="332" r:id="rId30"/>
    <p:sldId id="333" r:id="rId31"/>
    <p:sldId id="334" r:id="rId32"/>
    <p:sldId id="362" r:id="rId33"/>
    <p:sldId id="335" r:id="rId34"/>
    <p:sldId id="336" r:id="rId35"/>
    <p:sldId id="328" r:id="rId36"/>
    <p:sldId id="264" r:id="rId37"/>
    <p:sldId id="337" r:id="rId38"/>
    <p:sldId id="338" r:id="rId39"/>
    <p:sldId id="339" r:id="rId40"/>
    <p:sldId id="340" r:id="rId41"/>
    <p:sldId id="341" r:id="rId42"/>
    <p:sldId id="342" r:id="rId43"/>
    <p:sldId id="343" r:id="rId44"/>
    <p:sldId id="317" r:id="rId45"/>
    <p:sldId id="364" r:id="rId46"/>
    <p:sldId id="318" r:id="rId47"/>
    <p:sldId id="323" r:id="rId48"/>
    <p:sldId id="322" r:id="rId49"/>
    <p:sldId id="325" r:id="rId50"/>
    <p:sldId id="319" r:id="rId51"/>
    <p:sldId id="321" r:id="rId52"/>
    <p:sldId id="324" r:id="rId53"/>
    <p:sldId id="320" r:id="rId54"/>
    <p:sldId id="365" r:id="rId55"/>
    <p:sldId id="344" r:id="rId56"/>
    <p:sldId id="345" r:id="rId57"/>
    <p:sldId id="346" r:id="rId58"/>
  </p:sldIdLst>
  <p:sldSz cx="9145588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>
        <p:guide orient="horz" pos="2160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199" y="1122363"/>
            <a:ext cx="685919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199" y="3602038"/>
            <a:ext cx="685919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537A-D7A0-489E-AD0B-E38C61A3AD9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18-71EF-4408-BA62-40530ACF0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60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537A-D7A0-489E-AD0B-E38C61A3AD9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18-71EF-4408-BA62-40530ACF0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73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4812" y="365125"/>
            <a:ext cx="1972017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759" y="365125"/>
            <a:ext cx="5801732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537A-D7A0-489E-AD0B-E38C61A3AD9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18-71EF-4408-BA62-40530ACF0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537A-D7A0-489E-AD0B-E38C61A3AD9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18-71EF-4408-BA62-40530ACF0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43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996" y="1709739"/>
            <a:ext cx="78880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996" y="4589464"/>
            <a:ext cx="78880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537A-D7A0-489E-AD0B-E38C61A3AD9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18-71EF-4408-BA62-40530ACF0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76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759" y="1825625"/>
            <a:ext cx="3886875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954" y="1825625"/>
            <a:ext cx="3886875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537A-D7A0-489E-AD0B-E38C61A3AD9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18-71EF-4408-BA62-40530ACF0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50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950" y="365126"/>
            <a:ext cx="788807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951" y="1681163"/>
            <a:ext cx="38690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51" y="2505075"/>
            <a:ext cx="386901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954" y="1681163"/>
            <a:ext cx="388806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954" y="2505075"/>
            <a:ext cx="388806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537A-D7A0-489E-AD0B-E38C61A3AD9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18-71EF-4408-BA62-40530ACF0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68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537A-D7A0-489E-AD0B-E38C61A3AD9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18-71EF-4408-BA62-40530ACF0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54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537A-D7A0-489E-AD0B-E38C61A3AD9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18-71EF-4408-BA62-40530ACF0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530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951" y="457200"/>
            <a:ext cx="294969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8066" y="987426"/>
            <a:ext cx="462995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951" y="2057400"/>
            <a:ext cx="294969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537A-D7A0-489E-AD0B-E38C61A3AD9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18-71EF-4408-BA62-40530ACF0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86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951" y="457200"/>
            <a:ext cx="294969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8066" y="987426"/>
            <a:ext cx="462995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951" y="2057400"/>
            <a:ext cx="294969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537A-D7A0-489E-AD0B-E38C61A3AD9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FE418-71EF-4408-BA62-40530ACF0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1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759" y="365126"/>
            <a:ext cx="78880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759" y="1825625"/>
            <a:ext cx="78880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759" y="6356351"/>
            <a:ext cx="20577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7537A-D7A0-489E-AD0B-E38C61A3AD9E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9476" y="6356351"/>
            <a:ext cx="30866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072" y="6356351"/>
            <a:ext cx="20577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FE418-71EF-4408-BA62-40530ACF0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68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85A3B99-EB2F-4BAB-AB64-F6E13F957339}"/>
              </a:ext>
            </a:extLst>
          </p:cNvPr>
          <p:cNvSpPr txBox="1">
            <a:spLocks/>
          </p:cNvSpPr>
          <p:nvPr/>
        </p:nvSpPr>
        <p:spPr>
          <a:xfrm>
            <a:off x="629444" y="742122"/>
            <a:ext cx="7886700" cy="567193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“</a:t>
            </a:r>
            <a:r>
              <a:rPr lang="en-NZ" dirty="0"/>
              <a:t>Criticism…Again?”</a:t>
            </a:r>
            <a:endParaRPr lang="en-US" dirty="0"/>
          </a:p>
          <a:p>
            <a:endParaRPr lang="en-US" dirty="0"/>
          </a:p>
          <a:p>
            <a:r>
              <a:rPr lang="en-NZ" dirty="0"/>
              <a:t>John Staiger</a:t>
            </a:r>
          </a:p>
          <a:p>
            <a:endParaRPr lang="en-NZ" dirty="0"/>
          </a:p>
          <a:p>
            <a:r>
              <a:rPr lang="en-NZ" dirty="0"/>
              <a:t>For Morningside Church of Christ </a:t>
            </a:r>
          </a:p>
          <a:p>
            <a:endParaRPr lang="en-NZ" dirty="0"/>
          </a:p>
          <a:p>
            <a:r>
              <a:rPr lang="en-NZ" dirty="0"/>
              <a:t>Sunday 3 May 2020</a:t>
            </a:r>
          </a:p>
          <a:p>
            <a:endParaRPr lang="en-NZ" dirty="0"/>
          </a:p>
          <a:p>
            <a:r>
              <a:rPr lang="en-NZ" dirty="0"/>
              <a:t>PM Sermon</a:t>
            </a:r>
          </a:p>
          <a:p>
            <a:endParaRPr lang="en-NZ" dirty="0"/>
          </a:p>
          <a:p>
            <a:r>
              <a:rPr lang="en-NZ" dirty="0"/>
              <a:t>Broadcast at 6pm on Facebook Live</a:t>
            </a:r>
          </a:p>
          <a:p>
            <a:r>
              <a:rPr lang="en-NZ" dirty="0"/>
              <a:t>From 16 McClintock Road, Massey, Auckland.</a:t>
            </a:r>
          </a:p>
        </p:txBody>
      </p:sp>
    </p:spTree>
    <p:extLst>
      <p:ext uri="{BB962C8B-B14F-4D97-AF65-F5344CB8AC3E}">
        <p14:creationId xmlns:p14="http://schemas.microsoft.com/office/powerpoint/2010/main" val="61351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9B80C-E3F0-4296-AC53-1BC4E74A7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5588" cy="6858000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Always going to be those—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Professional complainers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Burdened down with hurt to share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Sinners reflecting their guilt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Who just-don’t-care how you feel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Selfishly looking to take advantage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Who think they’re funny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Are poor communicators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We just don’t get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Who are genuine, but misguided…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49896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9B80C-E3F0-4296-AC53-1BC4E74A7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5588" cy="6858000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Always going to be those—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Professional complainers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Burdened down with hurt to share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Sinners reflecting their guilt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Who just-don’t-care how you feel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Selfishly looking to take advantage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Who think they’re funny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Are poor communicators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We just don’t get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Who are genuine, but misguided…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00007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9B80C-E3F0-4296-AC53-1BC4E74A7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5588" cy="6858000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Always going to be those—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Professional complainers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Burdened down with hurt to share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Sinners reflecting their guilt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Who just-don’t-care how you feel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Selfishly looking to take advantage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Who think they’re funny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Are poor communicators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We just don’t get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Who are genuine, but misguided…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4553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9B80C-E3F0-4296-AC53-1BC4E74A7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5588" cy="6858000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Always going to be those—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Professional complainers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Burdened down with hurt to share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Sinners reflecting their guilt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Who just-don’t-care how you feel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Selfishly looking to take advantage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Who think they’re funny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Are poor communicators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We just don’t get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Who are genuine, but misguided…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431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17E2F9-032A-4CAE-A2E4-7465A67B7A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9145587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 3">
            <a:extLst>
              <a:ext uri="{FF2B5EF4-FFF2-40B4-BE49-F238E27FC236}">
                <a16:creationId xmlns:a16="http://schemas.microsoft.com/office/drawing/2014/main" id="{036EB2E8-1BD0-492D-BF5A-CE0184DA7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3608" y="-479"/>
            <a:ext cx="7102759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316ED32-D562-46FD-A6C1-B0FBF4EF6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5"/>
            <a:ext cx="7262134" cy="6861324"/>
          </a:xfrm>
          <a:custGeom>
            <a:avLst/>
            <a:gdLst>
              <a:gd name="connsiteX0" fmla="*/ 0 w 9681166"/>
              <a:gd name="connsiteY0" fmla="*/ 6861324 h 6861324"/>
              <a:gd name="connsiteX1" fmla="*/ 3359025 w 9681166"/>
              <a:gd name="connsiteY1" fmla="*/ 6861324 h 6861324"/>
              <a:gd name="connsiteX2" fmla="*/ 3359025 w 9681166"/>
              <a:gd name="connsiteY2" fmla="*/ 6861323 h 6861324"/>
              <a:gd name="connsiteX3" fmla="*/ 9324977 w 9681166"/>
              <a:gd name="connsiteY3" fmla="*/ 6861323 h 6861324"/>
              <a:gd name="connsiteX4" fmla="*/ 9323659 w 9681166"/>
              <a:gd name="connsiteY4" fmla="*/ 6858478 h 6861324"/>
              <a:gd name="connsiteX5" fmla="*/ 9681166 w 9681166"/>
              <a:gd name="connsiteY5" fmla="*/ 6858478 h 6861324"/>
              <a:gd name="connsiteX6" fmla="*/ 6504791 w 9681166"/>
              <a:gd name="connsiteY6" fmla="*/ 0 h 6861324"/>
              <a:gd name="connsiteX7" fmla="*/ 6499214 w 9681166"/>
              <a:gd name="connsiteY7" fmla="*/ 0 h 6861324"/>
              <a:gd name="connsiteX8" fmla="*/ 5432986 w 9681166"/>
              <a:gd name="connsiteY8" fmla="*/ 0 h 6861324"/>
              <a:gd name="connsiteX9" fmla="*/ 1603114 w 9681166"/>
              <a:gd name="connsiteY9" fmla="*/ 0 h 6861324"/>
              <a:gd name="connsiteX10" fmla="*/ 1603114 w 9681166"/>
              <a:gd name="connsiteY10" fmla="*/ 479 h 6861324"/>
              <a:gd name="connsiteX11" fmla="*/ 356189 w 9681166"/>
              <a:gd name="connsiteY11" fmla="*/ 479 h 6861324"/>
              <a:gd name="connsiteX12" fmla="*/ 356189 w 9681166"/>
              <a:gd name="connsiteY12" fmla="*/ 3324 h 6861324"/>
              <a:gd name="connsiteX13" fmla="*/ 0 w 9681166"/>
              <a:gd name="connsiteY13" fmla="*/ 3324 h 6861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681166" h="6861324">
                <a:moveTo>
                  <a:pt x="0" y="6861324"/>
                </a:moveTo>
                <a:lnTo>
                  <a:pt x="3359025" y="6861324"/>
                </a:lnTo>
                <a:lnTo>
                  <a:pt x="3359025" y="6861323"/>
                </a:lnTo>
                <a:lnTo>
                  <a:pt x="9324977" y="6861323"/>
                </a:lnTo>
                <a:lnTo>
                  <a:pt x="9323659" y="6858478"/>
                </a:lnTo>
                <a:lnTo>
                  <a:pt x="9681166" y="6858478"/>
                </a:lnTo>
                <a:lnTo>
                  <a:pt x="6504791" y="0"/>
                </a:lnTo>
                <a:lnTo>
                  <a:pt x="6499214" y="0"/>
                </a:lnTo>
                <a:lnTo>
                  <a:pt x="5432986" y="0"/>
                </a:lnTo>
                <a:lnTo>
                  <a:pt x="1603114" y="0"/>
                </a:lnTo>
                <a:lnTo>
                  <a:pt x="1603114" y="479"/>
                </a:lnTo>
                <a:lnTo>
                  <a:pt x="356189" y="479"/>
                </a:lnTo>
                <a:lnTo>
                  <a:pt x="356189" y="3324"/>
                </a:lnTo>
                <a:lnTo>
                  <a:pt x="0" y="3324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608" y="1823107"/>
            <a:ext cx="4911659" cy="3431023"/>
          </a:xfrm>
        </p:spPr>
        <p:txBody>
          <a:bodyPr anchor="ctr">
            <a:normAutofit/>
          </a:bodyPr>
          <a:lstStyle/>
          <a:p>
            <a:pPr algn="l"/>
            <a:r>
              <a:rPr lang="en-NZ" sz="5100" dirty="0">
                <a:solidFill>
                  <a:schemeClr val="bg1"/>
                </a:solidFill>
              </a:rPr>
              <a:t>Before </a:t>
            </a:r>
            <a:br>
              <a:rPr lang="en-NZ" sz="5100" dirty="0">
                <a:solidFill>
                  <a:schemeClr val="bg1"/>
                </a:solidFill>
              </a:rPr>
            </a:br>
            <a:r>
              <a:rPr lang="en-NZ" sz="5100" dirty="0">
                <a:solidFill>
                  <a:schemeClr val="bg1"/>
                </a:solidFill>
              </a:rPr>
              <a:t>Criticism </a:t>
            </a:r>
            <a:br>
              <a:rPr lang="en-NZ" sz="5100" dirty="0">
                <a:solidFill>
                  <a:schemeClr val="bg1"/>
                </a:solidFill>
              </a:rPr>
            </a:br>
            <a:r>
              <a:rPr lang="en-NZ" sz="5100" dirty="0">
                <a:solidFill>
                  <a:schemeClr val="bg1"/>
                </a:solidFill>
              </a:rPr>
              <a:t>Comes your way</a:t>
            </a:r>
            <a:endParaRPr lang="en-US" sz="5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051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F05EF-96C0-4105-9C60-E021525B79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689113"/>
            <a:ext cx="9145587" cy="27111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/>
              <a:t>It pays to learn to laugh at yourself</a:t>
            </a:r>
            <a:endParaRPr lang="en-NZ" sz="6600" dirty="0"/>
          </a:p>
        </p:txBody>
      </p:sp>
      <p:pic>
        <p:nvPicPr>
          <p:cNvPr id="1026" name="Picture 2" descr="A Time to Laugh – Preach the Word">
            <a:extLst>
              <a:ext uri="{FF2B5EF4-FFF2-40B4-BE49-F238E27FC236}">
                <a16:creationId xmlns:a16="http://schemas.microsoft.com/office/drawing/2014/main" id="{5603308C-9954-4DA9-9F0E-A5FBE883A22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/>
          <a:stretch/>
        </p:blipFill>
        <p:spPr bwMode="auto">
          <a:xfrm>
            <a:off x="0" y="3400216"/>
            <a:ext cx="9145588" cy="3457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171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4000" dirty="0"/>
              <a:t>Yes, even when you feel that the joke is at your expense.</a:t>
            </a:r>
          </a:p>
          <a:p>
            <a:r>
              <a:rPr lang="en-US" sz="4000" dirty="0">
                <a:solidFill>
                  <a:schemeClr val="tx1"/>
                </a:solidFill>
              </a:rPr>
              <a:t>Yes, it means you should laugh it off.</a:t>
            </a:r>
          </a:p>
          <a:p>
            <a:r>
              <a:rPr lang="en-NZ" sz="4000" dirty="0">
                <a:solidFill>
                  <a:schemeClr val="tx1"/>
                </a:solidFill>
              </a:rPr>
              <a:t>And, yes, even if it means that you must set things in order.</a:t>
            </a:r>
          </a:p>
          <a:p>
            <a:endParaRPr lang="en-NZ" dirty="0"/>
          </a:p>
        </p:txBody>
      </p:sp>
      <p:pic>
        <p:nvPicPr>
          <p:cNvPr id="2050" name="Picture 2" descr="Why Laughing at Yourself May Be Good for You: First-Ever Study ...">
            <a:extLst>
              <a:ext uri="{FF2B5EF4-FFF2-40B4-BE49-F238E27FC236}">
                <a16:creationId xmlns:a16="http://schemas.microsoft.com/office/drawing/2014/main" id="{12910278-BEE5-43AA-AE93-02391433D3F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40" t="-368" r="4740" b="368"/>
          <a:stretch/>
        </p:blipFill>
        <p:spPr bwMode="auto">
          <a:xfrm>
            <a:off x="3620168" y="2100231"/>
            <a:ext cx="5525420" cy="3599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A Time to Laugh – Preach the Word">
            <a:extLst>
              <a:ext uri="{FF2B5EF4-FFF2-40B4-BE49-F238E27FC236}">
                <a16:creationId xmlns:a16="http://schemas.microsoft.com/office/drawing/2014/main" id="{90A526AC-C1B0-49F3-9972-11B8E85118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/>
          <a:stretch/>
        </p:blipFill>
        <p:spPr bwMode="auto">
          <a:xfrm>
            <a:off x="3966795" y="170622"/>
            <a:ext cx="5103675" cy="1929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6176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4000" dirty="0"/>
              <a:t>Yes, even when you feel that the joke is at your expense.</a:t>
            </a:r>
          </a:p>
          <a:p>
            <a:r>
              <a:rPr lang="en-US" sz="4000" dirty="0"/>
              <a:t>Yes, it means you should laugh it off.</a:t>
            </a:r>
          </a:p>
          <a:p>
            <a:r>
              <a:rPr lang="en-NZ" sz="4000" dirty="0">
                <a:solidFill>
                  <a:schemeClr val="tx1"/>
                </a:solidFill>
              </a:rPr>
              <a:t>And, yes, even if it means that you must set things in order.</a:t>
            </a:r>
          </a:p>
          <a:p>
            <a:endParaRPr lang="en-NZ" dirty="0"/>
          </a:p>
        </p:txBody>
      </p:sp>
      <p:pic>
        <p:nvPicPr>
          <p:cNvPr id="2050" name="Picture 2" descr="Why Laughing at Yourself May Be Good for You: First-Ever Study ...">
            <a:extLst>
              <a:ext uri="{FF2B5EF4-FFF2-40B4-BE49-F238E27FC236}">
                <a16:creationId xmlns:a16="http://schemas.microsoft.com/office/drawing/2014/main" id="{12910278-BEE5-43AA-AE93-02391433D3F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40" t="-368" r="4740" b="368"/>
          <a:stretch/>
        </p:blipFill>
        <p:spPr bwMode="auto">
          <a:xfrm>
            <a:off x="3620168" y="2100231"/>
            <a:ext cx="5525420" cy="3599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A Time to Laugh – Preach the Word">
            <a:extLst>
              <a:ext uri="{FF2B5EF4-FFF2-40B4-BE49-F238E27FC236}">
                <a16:creationId xmlns:a16="http://schemas.microsoft.com/office/drawing/2014/main" id="{90A526AC-C1B0-49F3-9972-11B8E85118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/>
          <a:stretch/>
        </p:blipFill>
        <p:spPr bwMode="auto">
          <a:xfrm>
            <a:off x="3966795" y="170622"/>
            <a:ext cx="5103675" cy="1929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195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4000" dirty="0"/>
              <a:t>Yes, even when you feel that the joke is at your expense.</a:t>
            </a:r>
          </a:p>
          <a:p>
            <a:r>
              <a:rPr lang="en-US" sz="4000" dirty="0"/>
              <a:t>Yes, it means you should laugh it off.</a:t>
            </a:r>
          </a:p>
          <a:p>
            <a:r>
              <a:rPr lang="en-NZ" sz="4000" dirty="0"/>
              <a:t>And, yes, even if it means that you must set things in order.</a:t>
            </a:r>
          </a:p>
          <a:p>
            <a:endParaRPr lang="en-NZ" dirty="0"/>
          </a:p>
        </p:txBody>
      </p:sp>
      <p:pic>
        <p:nvPicPr>
          <p:cNvPr id="2050" name="Picture 2" descr="Why Laughing at Yourself May Be Good for You: First-Ever Study ...">
            <a:extLst>
              <a:ext uri="{FF2B5EF4-FFF2-40B4-BE49-F238E27FC236}">
                <a16:creationId xmlns:a16="http://schemas.microsoft.com/office/drawing/2014/main" id="{12910278-BEE5-43AA-AE93-02391433D3F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40" t="-368" r="4740" b="368"/>
          <a:stretch/>
        </p:blipFill>
        <p:spPr bwMode="auto">
          <a:xfrm>
            <a:off x="3620168" y="2100231"/>
            <a:ext cx="5525420" cy="3599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A Time to Laugh – Preach the Word">
            <a:extLst>
              <a:ext uri="{FF2B5EF4-FFF2-40B4-BE49-F238E27FC236}">
                <a16:creationId xmlns:a16="http://schemas.microsoft.com/office/drawing/2014/main" id="{90A526AC-C1B0-49F3-9972-11B8E85118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/>
          <a:stretch/>
        </p:blipFill>
        <p:spPr bwMode="auto">
          <a:xfrm>
            <a:off x="3966795" y="170622"/>
            <a:ext cx="5103675" cy="1929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7717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4000" dirty="0"/>
              <a:t>Sharing misery is not your most attract side.</a:t>
            </a:r>
            <a:endParaRPr lang="en-NZ" sz="4000" dirty="0"/>
          </a:p>
        </p:txBody>
      </p:sp>
      <p:pic>
        <p:nvPicPr>
          <p:cNvPr id="5122" name="Picture 2" descr="Fascinating Facts about Misery the Movie | Film adaptations ...">
            <a:extLst>
              <a:ext uri="{FF2B5EF4-FFF2-40B4-BE49-F238E27FC236}">
                <a16:creationId xmlns:a16="http://schemas.microsoft.com/office/drawing/2014/main" id="{CA181D75-0ACD-47B6-AA22-127696D74F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2"/>
          <a:stretch/>
        </p:blipFill>
        <p:spPr bwMode="auto">
          <a:xfrm>
            <a:off x="3697357" y="1885950"/>
            <a:ext cx="5447318" cy="3467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3842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444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76808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48547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69BF6B-47B2-4085-A03C-6E4FB5EA3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045" y="704850"/>
            <a:ext cx="2839705" cy="297815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b">
            <a:normAutofit/>
          </a:bodyPr>
          <a:lstStyle/>
          <a:p>
            <a:r>
              <a:rPr lang="en-US" dirty="0"/>
              <a:t>Welcome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49067-12E1-457C-9B33-3E2E0BBE0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9923" y="704850"/>
            <a:ext cx="4614522" cy="615315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Sunday 3 May 2020</a:t>
            </a:r>
          </a:p>
          <a:p>
            <a:r>
              <a:rPr lang="en-US" sz="4000" dirty="0">
                <a:solidFill>
                  <a:schemeClr val="bg1"/>
                </a:solidFill>
              </a:rPr>
              <a:t>Morningside Church of Christ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</a:rPr>
              <a:t>(42 Leslie Ave, Sandringham, Auckland)</a:t>
            </a:r>
          </a:p>
          <a:p>
            <a:r>
              <a:rPr lang="en-US" sz="4000" dirty="0">
                <a:solidFill>
                  <a:schemeClr val="bg1"/>
                </a:solidFill>
              </a:rPr>
              <a:t>Facebook Live</a:t>
            </a:r>
          </a:p>
          <a:p>
            <a:r>
              <a:rPr lang="en-US" sz="4000" dirty="0">
                <a:solidFill>
                  <a:schemeClr val="bg1"/>
                </a:solidFill>
              </a:rPr>
              <a:t>11am </a:t>
            </a:r>
          </a:p>
          <a:p>
            <a:r>
              <a:rPr lang="en-US" sz="4000" dirty="0">
                <a:solidFill>
                  <a:schemeClr val="bg1"/>
                </a:solidFill>
              </a:rPr>
              <a:t>6pm</a:t>
            </a:r>
          </a:p>
          <a:p>
            <a:r>
              <a:rPr lang="en-US" sz="4000" dirty="0">
                <a:solidFill>
                  <a:schemeClr val="bg1"/>
                </a:solidFill>
              </a:rPr>
              <a:t>Wednesday at 7pm</a:t>
            </a:r>
            <a:endParaRPr lang="en-NZ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441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n-US" sz="4000" dirty="0"/>
          </a:p>
          <a:p>
            <a:pPr marL="0" indent="0">
              <a:buNone/>
            </a:pPr>
            <a:r>
              <a:rPr lang="en-US" sz="4000" dirty="0"/>
              <a:t>You look your best:</a:t>
            </a:r>
          </a:p>
          <a:p>
            <a:pPr marL="0" indent="0" algn="ctr">
              <a:buNone/>
            </a:pPr>
            <a:r>
              <a:rPr lang="en-US" sz="4000" dirty="0"/>
              <a:t>When: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You become expert at admitting your shortcomings</a:t>
            </a:r>
          </a:p>
          <a:p>
            <a:pPr marL="0" indent="0">
              <a:buNone/>
            </a:pPr>
            <a:endParaRPr lang="en-US" sz="4000" dirty="0"/>
          </a:p>
        </p:txBody>
      </p:sp>
      <p:pic>
        <p:nvPicPr>
          <p:cNvPr id="4098" name="Picture 2" descr="How Laughing At Yourself Makes You Attractive Instantly">
            <a:extLst>
              <a:ext uri="{FF2B5EF4-FFF2-40B4-BE49-F238E27FC236}">
                <a16:creationId xmlns:a16="http://schemas.microsoft.com/office/drawing/2014/main" id="{E4EE975A-6CF3-49DB-8927-42C8DD75B60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704" y="1900514"/>
            <a:ext cx="5437884" cy="305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4B48CCC-81F6-461C-8B6A-D3BA46310B3F}"/>
              </a:ext>
            </a:extLst>
          </p:cNvPr>
          <p:cNvSpPr/>
          <p:nvPr/>
        </p:nvSpPr>
        <p:spPr>
          <a:xfrm>
            <a:off x="0" y="5534561"/>
            <a:ext cx="9145588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Helvetica Neue"/>
              </a:rPr>
              <a:t>Galatians 6:4—</a:t>
            </a:r>
            <a:r>
              <a:rPr lang="en-US" sz="4000" dirty="0">
                <a:solidFill>
                  <a:schemeClr val="bg1"/>
                </a:solidFill>
                <a:latin typeface="Helvetica Neue"/>
              </a:rPr>
              <a:t>But each one must examine his own work, </a:t>
            </a:r>
            <a:r>
              <a:rPr lang="en-US" sz="1600" dirty="0">
                <a:solidFill>
                  <a:schemeClr val="bg1"/>
                </a:solidFill>
                <a:latin typeface="Helvetica Neue"/>
              </a:rPr>
              <a:t>(NASB95)</a:t>
            </a:r>
            <a:endParaRPr lang="en-US" sz="4000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9001771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n-US" sz="4000" dirty="0"/>
          </a:p>
          <a:p>
            <a:pPr marL="0" indent="0">
              <a:buNone/>
            </a:pPr>
            <a:r>
              <a:rPr lang="en-US" sz="4000" dirty="0"/>
              <a:t>You look your best:</a:t>
            </a:r>
          </a:p>
          <a:p>
            <a:pPr marL="0" indent="0" algn="ctr">
              <a:buNone/>
            </a:pPr>
            <a:r>
              <a:rPr lang="en-US" sz="4000" dirty="0"/>
              <a:t>When: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You become expert at admitting your shortcomings</a:t>
            </a:r>
          </a:p>
          <a:p>
            <a:pPr marL="0" indent="0">
              <a:buNone/>
            </a:pPr>
            <a:endParaRPr lang="en-US" sz="4000" dirty="0"/>
          </a:p>
        </p:txBody>
      </p:sp>
      <p:pic>
        <p:nvPicPr>
          <p:cNvPr id="4098" name="Picture 2" descr="How Laughing At Yourself Makes You Attractive Instantly">
            <a:extLst>
              <a:ext uri="{FF2B5EF4-FFF2-40B4-BE49-F238E27FC236}">
                <a16:creationId xmlns:a16="http://schemas.microsoft.com/office/drawing/2014/main" id="{E4EE975A-6CF3-49DB-8927-42C8DD75B60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704" y="1900514"/>
            <a:ext cx="5437884" cy="305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4B48CCC-81F6-461C-8B6A-D3BA46310B3F}"/>
              </a:ext>
            </a:extLst>
          </p:cNvPr>
          <p:cNvSpPr/>
          <p:nvPr/>
        </p:nvSpPr>
        <p:spPr>
          <a:xfrm>
            <a:off x="0" y="5534561"/>
            <a:ext cx="9145588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Helvetica Neue"/>
              </a:rPr>
              <a:t>Galatians 6:4—But each one must examine his own work, </a:t>
            </a:r>
            <a:r>
              <a:rPr lang="en-US" sz="1600" dirty="0">
                <a:solidFill>
                  <a:srgbClr val="FF0000"/>
                </a:solidFill>
                <a:latin typeface="Helvetica Neue"/>
              </a:rPr>
              <a:t>(NASB95)</a:t>
            </a:r>
            <a:endParaRPr lang="en-US" sz="4000" i="0" dirty="0">
              <a:solidFill>
                <a:srgbClr val="FF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5613962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962400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n-US" sz="4000" dirty="0"/>
          </a:p>
          <a:p>
            <a:pPr marL="0" indent="0">
              <a:buNone/>
            </a:pPr>
            <a:r>
              <a:rPr lang="en-US" sz="4000" dirty="0"/>
              <a:t>You look your best:</a:t>
            </a:r>
          </a:p>
          <a:p>
            <a:pPr marL="0" indent="0" algn="ctr">
              <a:buNone/>
            </a:pPr>
            <a:r>
              <a:rPr lang="en-US" sz="4000" dirty="0"/>
              <a:t>When:</a:t>
            </a:r>
          </a:p>
          <a:p>
            <a:pPr marL="742950" indent="-742950">
              <a:buFont typeface="+mj-lt"/>
              <a:buAutoNum type="arabicPeriod" startAt="2"/>
            </a:pPr>
            <a:r>
              <a:rPr lang="en-US" sz="4000" dirty="0"/>
              <a:t>Humility knocks you down a peg-or-two</a:t>
            </a:r>
          </a:p>
          <a:p>
            <a:endParaRPr lang="en-US" sz="4000" dirty="0"/>
          </a:p>
        </p:txBody>
      </p:sp>
      <p:pic>
        <p:nvPicPr>
          <p:cNvPr id="4098" name="Picture 2" descr="How Laughing At Yourself Makes You Attractive Instantly">
            <a:extLst>
              <a:ext uri="{FF2B5EF4-FFF2-40B4-BE49-F238E27FC236}">
                <a16:creationId xmlns:a16="http://schemas.microsoft.com/office/drawing/2014/main" id="{E4EE975A-6CF3-49DB-8927-42C8DD75B60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704" y="1900514"/>
            <a:ext cx="5437884" cy="305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1F01144-0B8C-43CA-A218-DFB6BC80E6C3}"/>
              </a:ext>
            </a:extLst>
          </p:cNvPr>
          <p:cNvSpPr/>
          <p:nvPr/>
        </p:nvSpPr>
        <p:spPr>
          <a:xfrm>
            <a:off x="0" y="5176768"/>
            <a:ext cx="9145588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Helvetica Neue"/>
              </a:rPr>
              <a:t>1 Peter 5:6—</a:t>
            </a:r>
            <a:r>
              <a:rPr lang="en-US" sz="3600" dirty="0">
                <a:solidFill>
                  <a:schemeClr val="bg1"/>
                </a:solidFill>
                <a:latin typeface="Helvetica Neue"/>
              </a:rPr>
              <a:t>Therefore humble yourselves under the mighty hand of God, that He may exalt you at the proper time, </a:t>
            </a:r>
            <a:r>
              <a:rPr lang="en-US" dirty="0">
                <a:solidFill>
                  <a:schemeClr val="bg1"/>
                </a:solidFill>
                <a:latin typeface="Helvetica Neue"/>
              </a:rPr>
              <a:t>(NASB95)</a:t>
            </a:r>
            <a:endParaRPr lang="en-US" b="0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2716528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962400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n-US" sz="4000" dirty="0"/>
          </a:p>
          <a:p>
            <a:pPr marL="0" indent="0">
              <a:buNone/>
            </a:pPr>
            <a:r>
              <a:rPr lang="en-US" sz="4000" dirty="0"/>
              <a:t>You look your best:</a:t>
            </a:r>
          </a:p>
          <a:p>
            <a:pPr marL="0" indent="0" algn="ctr">
              <a:buNone/>
            </a:pPr>
            <a:r>
              <a:rPr lang="en-US" sz="4000" dirty="0"/>
              <a:t>When:</a:t>
            </a:r>
          </a:p>
          <a:p>
            <a:pPr marL="742950" indent="-742950">
              <a:buFont typeface="+mj-lt"/>
              <a:buAutoNum type="arabicPeriod" startAt="2"/>
            </a:pPr>
            <a:r>
              <a:rPr lang="en-US" sz="4000" dirty="0"/>
              <a:t>Humility knocks you down a peg-or-two</a:t>
            </a:r>
          </a:p>
          <a:p>
            <a:endParaRPr lang="en-US" sz="4000" dirty="0"/>
          </a:p>
        </p:txBody>
      </p:sp>
      <p:pic>
        <p:nvPicPr>
          <p:cNvPr id="4098" name="Picture 2" descr="How Laughing At Yourself Makes You Attractive Instantly">
            <a:extLst>
              <a:ext uri="{FF2B5EF4-FFF2-40B4-BE49-F238E27FC236}">
                <a16:creationId xmlns:a16="http://schemas.microsoft.com/office/drawing/2014/main" id="{E4EE975A-6CF3-49DB-8927-42C8DD75B60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704" y="1900514"/>
            <a:ext cx="5437884" cy="305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1F01144-0B8C-43CA-A218-DFB6BC80E6C3}"/>
              </a:ext>
            </a:extLst>
          </p:cNvPr>
          <p:cNvSpPr/>
          <p:nvPr/>
        </p:nvSpPr>
        <p:spPr>
          <a:xfrm>
            <a:off x="0" y="5176768"/>
            <a:ext cx="9145588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Helvetica Neue"/>
              </a:rPr>
              <a:t>1 Peter 5:6—Therefore humble yourselves under the mighty hand of God, that He may exalt you at the proper time, </a:t>
            </a:r>
            <a:r>
              <a:rPr lang="en-US" dirty="0">
                <a:solidFill>
                  <a:srgbClr val="FF0000"/>
                </a:solidFill>
                <a:latin typeface="Helvetica Neue"/>
              </a:rPr>
              <a:t>(NASB95)</a:t>
            </a:r>
            <a:endParaRPr lang="en-US" b="0" i="0" dirty="0">
              <a:solidFill>
                <a:srgbClr val="FF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1483010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n-US" sz="4000" dirty="0"/>
          </a:p>
          <a:p>
            <a:pPr marL="0" indent="0">
              <a:buNone/>
            </a:pPr>
            <a:r>
              <a:rPr lang="en-US" sz="4000" dirty="0"/>
              <a:t>You look your best:</a:t>
            </a:r>
          </a:p>
          <a:p>
            <a:pPr marL="0" indent="0" algn="ctr">
              <a:buNone/>
            </a:pPr>
            <a:r>
              <a:rPr lang="en-US" sz="4000" dirty="0"/>
              <a:t>When:</a:t>
            </a:r>
          </a:p>
          <a:p>
            <a:pPr marL="742950" indent="-742950">
              <a:buFont typeface="+mj-lt"/>
              <a:buAutoNum type="arabicPeriod" startAt="3"/>
            </a:pPr>
            <a:r>
              <a:rPr lang="en-US" sz="4000" dirty="0"/>
              <a:t>You move on to be a better disciple.</a:t>
            </a:r>
          </a:p>
        </p:txBody>
      </p:sp>
      <p:pic>
        <p:nvPicPr>
          <p:cNvPr id="4098" name="Picture 2" descr="How Laughing At Yourself Makes You Attractive Instantly">
            <a:extLst>
              <a:ext uri="{FF2B5EF4-FFF2-40B4-BE49-F238E27FC236}">
                <a16:creationId xmlns:a16="http://schemas.microsoft.com/office/drawing/2014/main" id="{E4EE975A-6CF3-49DB-8927-42C8DD75B60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704" y="1900514"/>
            <a:ext cx="5437884" cy="305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14541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endParaRPr lang="en-NZ" sz="4000" dirty="0"/>
          </a:p>
          <a:p>
            <a:pPr marL="0" indent="0">
              <a:buNone/>
            </a:pPr>
            <a:endParaRPr lang="en-NZ" sz="4000" dirty="0"/>
          </a:p>
          <a:p>
            <a:pPr marL="0" indent="0">
              <a:buNone/>
            </a:pPr>
            <a:r>
              <a:rPr lang="en-NZ" sz="4000" dirty="0"/>
              <a:t>We all 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Imagine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Think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Say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…and Do </a:t>
            </a:r>
          </a:p>
          <a:p>
            <a:pPr marL="0" indent="0">
              <a:buNone/>
            </a:pPr>
            <a:r>
              <a:rPr lang="en-NZ" sz="4000" dirty="0"/>
              <a:t>dumb things!</a:t>
            </a:r>
          </a:p>
          <a:p>
            <a:endParaRPr lang="en-NZ" dirty="0"/>
          </a:p>
        </p:txBody>
      </p:sp>
      <p:pic>
        <p:nvPicPr>
          <p:cNvPr id="4098" name="Picture 2" descr="How Laughing At Yourself Makes You Attractive Instantly">
            <a:extLst>
              <a:ext uri="{FF2B5EF4-FFF2-40B4-BE49-F238E27FC236}">
                <a16:creationId xmlns:a16="http://schemas.microsoft.com/office/drawing/2014/main" id="{E4EE975A-6CF3-49DB-8927-42C8DD75B60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704" y="1900514"/>
            <a:ext cx="5437884" cy="305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1982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17E2F9-032A-4CAE-A2E4-7465A67B7A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9145587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 3">
            <a:extLst>
              <a:ext uri="{FF2B5EF4-FFF2-40B4-BE49-F238E27FC236}">
                <a16:creationId xmlns:a16="http://schemas.microsoft.com/office/drawing/2014/main" id="{036EB2E8-1BD0-492D-BF5A-CE0184DA7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3608" y="-479"/>
            <a:ext cx="7102759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316ED32-D562-46FD-A6C1-B0FBF4EF6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5"/>
            <a:ext cx="7262134" cy="6861324"/>
          </a:xfrm>
          <a:custGeom>
            <a:avLst/>
            <a:gdLst>
              <a:gd name="connsiteX0" fmla="*/ 0 w 9681166"/>
              <a:gd name="connsiteY0" fmla="*/ 6861324 h 6861324"/>
              <a:gd name="connsiteX1" fmla="*/ 3359025 w 9681166"/>
              <a:gd name="connsiteY1" fmla="*/ 6861324 h 6861324"/>
              <a:gd name="connsiteX2" fmla="*/ 3359025 w 9681166"/>
              <a:gd name="connsiteY2" fmla="*/ 6861323 h 6861324"/>
              <a:gd name="connsiteX3" fmla="*/ 9324977 w 9681166"/>
              <a:gd name="connsiteY3" fmla="*/ 6861323 h 6861324"/>
              <a:gd name="connsiteX4" fmla="*/ 9323659 w 9681166"/>
              <a:gd name="connsiteY4" fmla="*/ 6858478 h 6861324"/>
              <a:gd name="connsiteX5" fmla="*/ 9681166 w 9681166"/>
              <a:gd name="connsiteY5" fmla="*/ 6858478 h 6861324"/>
              <a:gd name="connsiteX6" fmla="*/ 6504791 w 9681166"/>
              <a:gd name="connsiteY6" fmla="*/ 0 h 6861324"/>
              <a:gd name="connsiteX7" fmla="*/ 6499214 w 9681166"/>
              <a:gd name="connsiteY7" fmla="*/ 0 h 6861324"/>
              <a:gd name="connsiteX8" fmla="*/ 5432986 w 9681166"/>
              <a:gd name="connsiteY8" fmla="*/ 0 h 6861324"/>
              <a:gd name="connsiteX9" fmla="*/ 1603114 w 9681166"/>
              <a:gd name="connsiteY9" fmla="*/ 0 h 6861324"/>
              <a:gd name="connsiteX10" fmla="*/ 1603114 w 9681166"/>
              <a:gd name="connsiteY10" fmla="*/ 479 h 6861324"/>
              <a:gd name="connsiteX11" fmla="*/ 356189 w 9681166"/>
              <a:gd name="connsiteY11" fmla="*/ 479 h 6861324"/>
              <a:gd name="connsiteX12" fmla="*/ 356189 w 9681166"/>
              <a:gd name="connsiteY12" fmla="*/ 3324 h 6861324"/>
              <a:gd name="connsiteX13" fmla="*/ 0 w 9681166"/>
              <a:gd name="connsiteY13" fmla="*/ 3324 h 6861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681166" h="6861324">
                <a:moveTo>
                  <a:pt x="0" y="6861324"/>
                </a:moveTo>
                <a:lnTo>
                  <a:pt x="3359025" y="6861324"/>
                </a:lnTo>
                <a:lnTo>
                  <a:pt x="3359025" y="6861323"/>
                </a:lnTo>
                <a:lnTo>
                  <a:pt x="9324977" y="6861323"/>
                </a:lnTo>
                <a:lnTo>
                  <a:pt x="9323659" y="6858478"/>
                </a:lnTo>
                <a:lnTo>
                  <a:pt x="9681166" y="6858478"/>
                </a:lnTo>
                <a:lnTo>
                  <a:pt x="6504791" y="0"/>
                </a:lnTo>
                <a:lnTo>
                  <a:pt x="6499214" y="0"/>
                </a:lnTo>
                <a:lnTo>
                  <a:pt x="5432986" y="0"/>
                </a:lnTo>
                <a:lnTo>
                  <a:pt x="1603114" y="0"/>
                </a:lnTo>
                <a:lnTo>
                  <a:pt x="1603114" y="479"/>
                </a:lnTo>
                <a:lnTo>
                  <a:pt x="356189" y="479"/>
                </a:lnTo>
                <a:lnTo>
                  <a:pt x="356189" y="3324"/>
                </a:lnTo>
                <a:lnTo>
                  <a:pt x="0" y="3324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608" y="1823107"/>
            <a:ext cx="4911659" cy="3431023"/>
          </a:xfrm>
        </p:spPr>
        <p:txBody>
          <a:bodyPr anchor="ctr">
            <a:normAutofit/>
          </a:bodyPr>
          <a:lstStyle/>
          <a:p>
            <a:pPr algn="l"/>
            <a:r>
              <a:rPr lang="en-NZ" sz="5100" dirty="0">
                <a:solidFill>
                  <a:schemeClr val="bg1"/>
                </a:solidFill>
              </a:rPr>
              <a:t>Criticism </a:t>
            </a:r>
            <a:br>
              <a:rPr lang="en-NZ" sz="5100" dirty="0">
                <a:solidFill>
                  <a:schemeClr val="bg1"/>
                </a:solidFill>
              </a:rPr>
            </a:br>
            <a:r>
              <a:rPr lang="en-NZ" sz="5100" dirty="0">
                <a:solidFill>
                  <a:schemeClr val="bg1"/>
                </a:solidFill>
              </a:rPr>
              <a:t>Will Come</a:t>
            </a:r>
            <a:br>
              <a:rPr lang="en-NZ" sz="5100" dirty="0">
                <a:solidFill>
                  <a:schemeClr val="bg1"/>
                </a:solidFill>
              </a:rPr>
            </a:br>
            <a:r>
              <a:rPr lang="en-NZ" sz="5100" dirty="0">
                <a:solidFill>
                  <a:schemeClr val="bg1"/>
                </a:solidFill>
              </a:rPr>
              <a:t>Your way</a:t>
            </a:r>
            <a:endParaRPr lang="en-US" sz="5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2902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NZ" sz="4000" dirty="0"/>
          </a:p>
          <a:p>
            <a:pPr marL="0" indent="0">
              <a:buNone/>
            </a:pPr>
            <a:endParaRPr lang="en-NZ" sz="4000" dirty="0"/>
          </a:p>
          <a:p>
            <a:pPr marL="0" indent="0" algn="ctr">
              <a:buNone/>
            </a:pPr>
            <a:r>
              <a:rPr lang="en-NZ" sz="4000" dirty="0"/>
              <a:t>But what about the </a:t>
            </a:r>
          </a:p>
          <a:p>
            <a:pPr marL="0" indent="0" algn="ctr">
              <a:buNone/>
            </a:pPr>
            <a:r>
              <a:rPr lang="en-NZ" sz="4000" dirty="0"/>
              <a:t>HEAVY CRITICISM</a:t>
            </a:r>
          </a:p>
        </p:txBody>
      </p:sp>
      <p:pic>
        <p:nvPicPr>
          <p:cNvPr id="7172" name="Picture 4" descr="cartoon man crushed by a debt anvil">
            <a:extLst>
              <a:ext uri="{FF2B5EF4-FFF2-40B4-BE49-F238E27FC236}">
                <a16:creationId xmlns:a16="http://schemas.microsoft.com/office/drawing/2014/main" id="{16CE0C61-A6CD-41C3-95A2-58EAE32F7DAD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5565" y="1989941"/>
            <a:ext cx="5649069" cy="390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F151DE8-6CD2-4740-835C-374BB8FD8A1A}"/>
              </a:ext>
            </a:extLst>
          </p:cNvPr>
          <p:cNvSpPr/>
          <p:nvPr/>
        </p:nvSpPr>
        <p:spPr>
          <a:xfrm>
            <a:off x="6835643" y="2782669"/>
            <a:ext cx="1250662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en-NZ" dirty="0"/>
              <a:t>HEAVY </a:t>
            </a:r>
          </a:p>
          <a:p>
            <a:pPr algn="ctr"/>
            <a:r>
              <a:rPr lang="en-NZ" dirty="0"/>
              <a:t>CRITICISM</a:t>
            </a:r>
          </a:p>
        </p:txBody>
      </p:sp>
    </p:spTree>
    <p:extLst>
      <p:ext uri="{BB962C8B-B14F-4D97-AF65-F5344CB8AC3E}">
        <p14:creationId xmlns:p14="http://schemas.microsoft.com/office/powerpoint/2010/main" val="30507595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NZ" sz="4000" dirty="0"/>
          </a:p>
          <a:p>
            <a:pPr marL="0" indent="0">
              <a:buNone/>
            </a:pPr>
            <a:endParaRPr lang="en-NZ" sz="4000" dirty="0"/>
          </a:p>
          <a:p>
            <a:pPr marL="0" indent="0" algn="ctr">
              <a:buNone/>
            </a:pPr>
            <a:r>
              <a:rPr lang="en-NZ" sz="4000" dirty="0"/>
              <a:t>But what about the </a:t>
            </a:r>
          </a:p>
          <a:p>
            <a:pPr marL="0" indent="0" algn="ctr">
              <a:buNone/>
            </a:pPr>
            <a:r>
              <a:rPr lang="en-NZ" sz="4000" dirty="0"/>
              <a:t>HEAVY CRITICISM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E78888-D7E2-4D51-99EF-9DEA2042F7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86875" y="0"/>
            <a:ext cx="5258713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/>
              <a:t>What must you do when someone is:</a:t>
            </a:r>
          </a:p>
          <a:p>
            <a:pPr marL="0" indent="0">
              <a:buNone/>
            </a:pPr>
            <a:endParaRPr lang="en-NZ" sz="800" dirty="0"/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Running you down?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Lying to you?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Lying about you?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Blaming you?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Backstabbing you?</a:t>
            </a:r>
          </a:p>
          <a:p>
            <a:pPr marL="0" indent="0">
              <a:buSzPct val="50000"/>
              <a:buNone/>
            </a:pPr>
            <a:endParaRPr lang="en-NZ" sz="800" dirty="0">
              <a:solidFill>
                <a:schemeClr val="bg1"/>
              </a:solidFill>
            </a:endParaRPr>
          </a:p>
          <a:p>
            <a:pPr>
              <a:buSzPct val="50000"/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How hard is it to have a good attitude toward them? </a:t>
            </a:r>
          </a:p>
        </p:txBody>
      </p:sp>
    </p:spTree>
    <p:extLst>
      <p:ext uri="{BB962C8B-B14F-4D97-AF65-F5344CB8AC3E}">
        <p14:creationId xmlns:p14="http://schemas.microsoft.com/office/powerpoint/2010/main" val="24452587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NZ" sz="4000" dirty="0"/>
          </a:p>
          <a:p>
            <a:pPr marL="0" indent="0">
              <a:buNone/>
            </a:pPr>
            <a:endParaRPr lang="en-NZ" sz="4000" dirty="0"/>
          </a:p>
          <a:p>
            <a:pPr marL="0" indent="0" algn="ctr">
              <a:buNone/>
            </a:pPr>
            <a:r>
              <a:rPr lang="en-NZ" sz="4000" dirty="0"/>
              <a:t>But what about the </a:t>
            </a:r>
          </a:p>
          <a:p>
            <a:pPr marL="0" indent="0" algn="ctr">
              <a:buNone/>
            </a:pPr>
            <a:r>
              <a:rPr lang="en-NZ" sz="4000" dirty="0"/>
              <a:t>HEAVY CRITICISM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E78888-D7E2-4D51-99EF-9DEA2042F7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86875" y="0"/>
            <a:ext cx="5258713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/>
              <a:t>What must you do when someone is:</a:t>
            </a:r>
          </a:p>
          <a:p>
            <a:pPr marL="0" indent="0">
              <a:buNone/>
            </a:pPr>
            <a:endParaRPr lang="en-NZ" sz="800" dirty="0"/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Running you down?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Lying to you?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Lying about you?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Blaming you?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Backstabbing you?</a:t>
            </a:r>
          </a:p>
          <a:p>
            <a:pPr marL="0" indent="0">
              <a:buSzPct val="50000"/>
              <a:buNone/>
            </a:pPr>
            <a:endParaRPr lang="en-NZ" sz="800" dirty="0">
              <a:solidFill>
                <a:schemeClr val="bg1"/>
              </a:solidFill>
            </a:endParaRPr>
          </a:p>
          <a:p>
            <a:pPr>
              <a:buSzPct val="50000"/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How hard is it to have a good attitude toward them? </a:t>
            </a:r>
          </a:p>
        </p:txBody>
      </p:sp>
    </p:spTree>
    <p:extLst>
      <p:ext uri="{BB962C8B-B14F-4D97-AF65-F5344CB8AC3E}">
        <p14:creationId xmlns:p14="http://schemas.microsoft.com/office/powerpoint/2010/main" val="3342947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17E2F9-032A-4CAE-A2E4-7465A67B7A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9145587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 3">
            <a:extLst>
              <a:ext uri="{FF2B5EF4-FFF2-40B4-BE49-F238E27FC236}">
                <a16:creationId xmlns:a16="http://schemas.microsoft.com/office/drawing/2014/main" id="{036EB2E8-1BD0-492D-BF5A-CE0184DA7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3608" y="-479"/>
            <a:ext cx="7102759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316ED32-D562-46FD-A6C1-B0FBF4EF6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5"/>
            <a:ext cx="7262134" cy="6861324"/>
          </a:xfrm>
          <a:custGeom>
            <a:avLst/>
            <a:gdLst>
              <a:gd name="connsiteX0" fmla="*/ 0 w 9681166"/>
              <a:gd name="connsiteY0" fmla="*/ 6861324 h 6861324"/>
              <a:gd name="connsiteX1" fmla="*/ 3359025 w 9681166"/>
              <a:gd name="connsiteY1" fmla="*/ 6861324 h 6861324"/>
              <a:gd name="connsiteX2" fmla="*/ 3359025 w 9681166"/>
              <a:gd name="connsiteY2" fmla="*/ 6861323 h 6861324"/>
              <a:gd name="connsiteX3" fmla="*/ 9324977 w 9681166"/>
              <a:gd name="connsiteY3" fmla="*/ 6861323 h 6861324"/>
              <a:gd name="connsiteX4" fmla="*/ 9323659 w 9681166"/>
              <a:gd name="connsiteY4" fmla="*/ 6858478 h 6861324"/>
              <a:gd name="connsiteX5" fmla="*/ 9681166 w 9681166"/>
              <a:gd name="connsiteY5" fmla="*/ 6858478 h 6861324"/>
              <a:gd name="connsiteX6" fmla="*/ 6504791 w 9681166"/>
              <a:gd name="connsiteY6" fmla="*/ 0 h 6861324"/>
              <a:gd name="connsiteX7" fmla="*/ 6499214 w 9681166"/>
              <a:gd name="connsiteY7" fmla="*/ 0 h 6861324"/>
              <a:gd name="connsiteX8" fmla="*/ 5432986 w 9681166"/>
              <a:gd name="connsiteY8" fmla="*/ 0 h 6861324"/>
              <a:gd name="connsiteX9" fmla="*/ 1603114 w 9681166"/>
              <a:gd name="connsiteY9" fmla="*/ 0 h 6861324"/>
              <a:gd name="connsiteX10" fmla="*/ 1603114 w 9681166"/>
              <a:gd name="connsiteY10" fmla="*/ 479 h 6861324"/>
              <a:gd name="connsiteX11" fmla="*/ 356189 w 9681166"/>
              <a:gd name="connsiteY11" fmla="*/ 479 h 6861324"/>
              <a:gd name="connsiteX12" fmla="*/ 356189 w 9681166"/>
              <a:gd name="connsiteY12" fmla="*/ 3324 h 6861324"/>
              <a:gd name="connsiteX13" fmla="*/ 0 w 9681166"/>
              <a:gd name="connsiteY13" fmla="*/ 3324 h 6861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681166" h="6861324">
                <a:moveTo>
                  <a:pt x="0" y="6861324"/>
                </a:moveTo>
                <a:lnTo>
                  <a:pt x="3359025" y="6861324"/>
                </a:lnTo>
                <a:lnTo>
                  <a:pt x="3359025" y="6861323"/>
                </a:lnTo>
                <a:lnTo>
                  <a:pt x="9324977" y="6861323"/>
                </a:lnTo>
                <a:lnTo>
                  <a:pt x="9323659" y="6858478"/>
                </a:lnTo>
                <a:lnTo>
                  <a:pt x="9681166" y="6858478"/>
                </a:lnTo>
                <a:lnTo>
                  <a:pt x="6504791" y="0"/>
                </a:lnTo>
                <a:lnTo>
                  <a:pt x="6499214" y="0"/>
                </a:lnTo>
                <a:lnTo>
                  <a:pt x="5432986" y="0"/>
                </a:lnTo>
                <a:lnTo>
                  <a:pt x="1603114" y="0"/>
                </a:lnTo>
                <a:lnTo>
                  <a:pt x="1603114" y="479"/>
                </a:lnTo>
                <a:lnTo>
                  <a:pt x="356189" y="479"/>
                </a:lnTo>
                <a:lnTo>
                  <a:pt x="356189" y="3324"/>
                </a:lnTo>
                <a:lnTo>
                  <a:pt x="0" y="3324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608" y="1823107"/>
            <a:ext cx="4911659" cy="3431023"/>
          </a:xfrm>
        </p:spPr>
        <p:txBody>
          <a:bodyPr anchor="ctr">
            <a:normAutofit/>
          </a:bodyPr>
          <a:lstStyle/>
          <a:p>
            <a:pPr algn="l"/>
            <a:r>
              <a:rPr lang="en-NZ" sz="5100" dirty="0">
                <a:solidFill>
                  <a:schemeClr val="bg1"/>
                </a:solidFill>
              </a:rPr>
              <a:t>Criticism…Again?</a:t>
            </a:r>
            <a:endParaRPr lang="en-US" sz="5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8044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NZ" sz="4000" dirty="0"/>
          </a:p>
          <a:p>
            <a:pPr marL="0" indent="0">
              <a:buNone/>
            </a:pPr>
            <a:endParaRPr lang="en-NZ" sz="4000" dirty="0"/>
          </a:p>
          <a:p>
            <a:pPr marL="0" indent="0" algn="ctr">
              <a:buNone/>
            </a:pPr>
            <a:r>
              <a:rPr lang="en-NZ" sz="4000" dirty="0"/>
              <a:t>But what about the </a:t>
            </a:r>
          </a:p>
          <a:p>
            <a:pPr marL="0" indent="0" algn="ctr">
              <a:buNone/>
            </a:pPr>
            <a:r>
              <a:rPr lang="en-NZ" sz="4000" dirty="0"/>
              <a:t>HEAVY CRITICISM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E78888-D7E2-4D51-99EF-9DEA2042F7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86875" y="0"/>
            <a:ext cx="5258713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/>
              <a:t>What must you do when someone is:</a:t>
            </a:r>
          </a:p>
          <a:p>
            <a:pPr marL="0" indent="0">
              <a:buNone/>
            </a:pPr>
            <a:endParaRPr lang="en-NZ" sz="800" dirty="0"/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Running you down?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Lying to you?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Lying about you?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Blaming you?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Backstabbing you?</a:t>
            </a:r>
          </a:p>
          <a:p>
            <a:pPr marL="0" indent="0">
              <a:buSzPct val="50000"/>
              <a:buNone/>
            </a:pPr>
            <a:endParaRPr lang="en-NZ" sz="800" dirty="0">
              <a:solidFill>
                <a:schemeClr val="bg1"/>
              </a:solidFill>
            </a:endParaRPr>
          </a:p>
          <a:p>
            <a:pPr>
              <a:buSzPct val="50000"/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How hard is it to have a good attitude toward them? </a:t>
            </a:r>
          </a:p>
        </p:txBody>
      </p:sp>
    </p:spTree>
    <p:extLst>
      <p:ext uri="{BB962C8B-B14F-4D97-AF65-F5344CB8AC3E}">
        <p14:creationId xmlns:p14="http://schemas.microsoft.com/office/powerpoint/2010/main" val="1574807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NZ" sz="4000" dirty="0"/>
          </a:p>
          <a:p>
            <a:pPr marL="0" indent="0">
              <a:buNone/>
            </a:pPr>
            <a:endParaRPr lang="en-NZ" sz="4000" dirty="0"/>
          </a:p>
          <a:p>
            <a:pPr marL="0" indent="0" algn="ctr">
              <a:buNone/>
            </a:pPr>
            <a:r>
              <a:rPr lang="en-NZ" sz="4000" dirty="0"/>
              <a:t>But what about the </a:t>
            </a:r>
          </a:p>
          <a:p>
            <a:pPr marL="0" indent="0" algn="ctr">
              <a:buNone/>
            </a:pPr>
            <a:r>
              <a:rPr lang="en-NZ" sz="4000" dirty="0"/>
              <a:t>HEAVY CRITICISM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E78888-D7E2-4D51-99EF-9DEA2042F7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86875" y="0"/>
            <a:ext cx="5258713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/>
              <a:t>What must you do when someone is:</a:t>
            </a:r>
          </a:p>
          <a:p>
            <a:pPr marL="0" indent="0">
              <a:buNone/>
            </a:pPr>
            <a:endParaRPr lang="en-NZ" sz="800" dirty="0"/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Running you down?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Lying to you?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Lying about you?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Blaming you?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Backstabbing you?</a:t>
            </a:r>
          </a:p>
          <a:p>
            <a:pPr marL="0" indent="0">
              <a:buSzPct val="50000"/>
              <a:buNone/>
            </a:pPr>
            <a:endParaRPr lang="en-NZ" sz="800" dirty="0">
              <a:solidFill>
                <a:schemeClr val="bg1"/>
              </a:solidFill>
            </a:endParaRPr>
          </a:p>
          <a:p>
            <a:pPr>
              <a:buSzPct val="50000"/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How hard is it to have a good attitude toward them? </a:t>
            </a:r>
          </a:p>
        </p:txBody>
      </p:sp>
    </p:spTree>
    <p:extLst>
      <p:ext uri="{BB962C8B-B14F-4D97-AF65-F5344CB8AC3E}">
        <p14:creationId xmlns:p14="http://schemas.microsoft.com/office/powerpoint/2010/main" val="266131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NZ" sz="4000" dirty="0"/>
          </a:p>
          <a:p>
            <a:pPr marL="0" indent="0">
              <a:buNone/>
            </a:pPr>
            <a:endParaRPr lang="en-NZ" sz="4000" dirty="0"/>
          </a:p>
          <a:p>
            <a:pPr marL="0" indent="0" algn="ctr">
              <a:buNone/>
            </a:pPr>
            <a:r>
              <a:rPr lang="en-NZ" sz="4000" dirty="0"/>
              <a:t>But what about the </a:t>
            </a:r>
          </a:p>
          <a:p>
            <a:pPr marL="0" indent="0" algn="ctr">
              <a:buNone/>
            </a:pPr>
            <a:r>
              <a:rPr lang="en-NZ" sz="4000" dirty="0"/>
              <a:t>HEAVY CRITICISM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E78888-D7E2-4D51-99EF-9DEA2042F7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86875" y="0"/>
            <a:ext cx="5258713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/>
              <a:t>What must you do when someone is:</a:t>
            </a:r>
          </a:p>
          <a:p>
            <a:pPr marL="0" indent="0">
              <a:buNone/>
            </a:pPr>
            <a:endParaRPr lang="en-NZ" sz="800" dirty="0"/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Running you down?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Lying to you?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Lying about you?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Blaming you?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Backstabbing you?</a:t>
            </a:r>
          </a:p>
          <a:p>
            <a:pPr marL="0" indent="0">
              <a:buSzPct val="50000"/>
              <a:buNone/>
            </a:pPr>
            <a:endParaRPr lang="en-NZ" sz="800" dirty="0">
              <a:solidFill>
                <a:schemeClr val="bg1"/>
              </a:solidFill>
            </a:endParaRPr>
          </a:p>
          <a:p>
            <a:pPr>
              <a:buSzPct val="50000"/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How hard is it to have a good attitude toward them? </a:t>
            </a:r>
          </a:p>
        </p:txBody>
      </p:sp>
    </p:spTree>
    <p:extLst>
      <p:ext uri="{BB962C8B-B14F-4D97-AF65-F5344CB8AC3E}">
        <p14:creationId xmlns:p14="http://schemas.microsoft.com/office/powerpoint/2010/main" val="37745864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NZ" sz="4000" dirty="0"/>
          </a:p>
          <a:p>
            <a:pPr marL="0" indent="0">
              <a:buNone/>
            </a:pPr>
            <a:endParaRPr lang="en-NZ" sz="4000" dirty="0"/>
          </a:p>
          <a:p>
            <a:pPr marL="0" indent="0" algn="ctr">
              <a:buNone/>
            </a:pPr>
            <a:r>
              <a:rPr lang="en-NZ" sz="4000" dirty="0"/>
              <a:t>But what about the </a:t>
            </a:r>
          </a:p>
          <a:p>
            <a:pPr marL="0" indent="0" algn="ctr">
              <a:buNone/>
            </a:pPr>
            <a:r>
              <a:rPr lang="en-NZ" sz="4000" dirty="0"/>
              <a:t>HEAVY CRITICISM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E78888-D7E2-4D51-99EF-9DEA2042F7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86875" y="0"/>
            <a:ext cx="5258713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/>
              <a:t>What must you do when someone is:</a:t>
            </a:r>
          </a:p>
          <a:p>
            <a:pPr marL="0" indent="0">
              <a:buNone/>
            </a:pPr>
            <a:endParaRPr lang="en-NZ" sz="800" dirty="0"/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Running you down?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Lying to you?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Lying about you?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Blaming you?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Backstabbing you?</a:t>
            </a:r>
          </a:p>
          <a:p>
            <a:pPr marL="0" indent="0">
              <a:buSzPct val="50000"/>
              <a:buNone/>
            </a:pPr>
            <a:endParaRPr lang="en-NZ" sz="800" dirty="0"/>
          </a:p>
          <a:p>
            <a:pPr>
              <a:buSzPct val="50000"/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chemeClr val="bg1"/>
                </a:solidFill>
              </a:rPr>
              <a:t>How hard is it to have a good attitude toward them? </a:t>
            </a:r>
          </a:p>
        </p:txBody>
      </p:sp>
    </p:spTree>
    <p:extLst>
      <p:ext uri="{BB962C8B-B14F-4D97-AF65-F5344CB8AC3E}">
        <p14:creationId xmlns:p14="http://schemas.microsoft.com/office/powerpoint/2010/main" val="40581214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NZ" sz="4000" dirty="0"/>
          </a:p>
          <a:p>
            <a:pPr marL="0" indent="0">
              <a:buNone/>
            </a:pPr>
            <a:endParaRPr lang="en-NZ" sz="4000" dirty="0"/>
          </a:p>
          <a:p>
            <a:pPr marL="0" indent="0" algn="ctr">
              <a:buNone/>
            </a:pPr>
            <a:r>
              <a:rPr lang="en-NZ" sz="4000" dirty="0"/>
              <a:t>But what about the </a:t>
            </a:r>
          </a:p>
          <a:p>
            <a:pPr marL="0" indent="0" algn="ctr">
              <a:buNone/>
            </a:pPr>
            <a:r>
              <a:rPr lang="en-NZ" sz="4000" dirty="0"/>
              <a:t>HEAVY CRITICISM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E78888-D7E2-4D51-99EF-9DEA2042F7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86875" y="0"/>
            <a:ext cx="5258713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/>
              <a:t>What must you do when someone is:</a:t>
            </a:r>
          </a:p>
          <a:p>
            <a:pPr marL="0" indent="0">
              <a:buNone/>
            </a:pPr>
            <a:endParaRPr lang="en-NZ" sz="800" dirty="0"/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Running you down?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Lying to you?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Lying about you?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Blaming you?</a:t>
            </a:r>
          </a:p>
          <a:p>
            <a:pPr lvl="1"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Backstabbing you?</a:t>
            </a:r>
          </a:p>
          <a:p>
            <a:pPr marL="0" indent="0">
              <a:buSzPct val="50000"/>
              <a:buNone/>
            </a:pPr>
            <a:endParaRPr lang="en-NZ" sz="800" dirty="0"/>
          </a:p>
          <a:p>
            <a:pPr>
              <a:buSzPct val="50000"/>
              <a:buFont typeface="Wingdings" panose="05000000000000000000" pitchFamily="2" charset="2"/>
              <a:buChar char="Ø"/>
            </a:pPr>
            <a:r>
              <a:rPr lang="en-NZ" sz="4000" dirty="0"/>
              <a:t>How hard is it to have a good attitude toward them? </a:t>
            </a:r>
          </a:p>
        </p:txBody>
      </p:sp>
    </p:spTree>
    <p:extLst>
      <p:ext uri="{BB962C8B-B14F-4D97-AF65-F5344CB8AC3E}">
        <p14:creationId xmlns:p14="http://schemas.microsoft.com/office/powerpoint/2010/main" val="7335663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 descr="A screenshot of a person&#10;&#10;Description automatically generated">
            <a:extLst>
              <a:ext uri="{FF2B5EF4-FFF2-40B4-BE49-F238E27FC236}">
                <a16:creationId xmlns:a16="http://schemas.microsoft.com/office/drawing/2014/main" id="{605DDBA8-5F18-421D-9222-CFDEA1F6119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9507" b="1"/>
          <a:stretch/>
        </p:blipFill>
        <p:spPr>
          <a:xfrm>
            <a:off x="20" y="10"/>
            <a:ext cx="886568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3386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8759" y="5257800"/>
            <a:ext cx="7888070" cy="11144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42AFA-209F-4DDF-85FF-19085A3BC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759" y="485775"/>
            <a:ext cx="7888070" cy="57029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800" b="1" dirty="0">
                <a:solidFill>
                  <a:srgbClr val="C00000"/>
                </a:solidFill>
              </a:rPr>
              <a:t>Forms of criticism…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1. Blame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2. Condemnation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3. Protest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4. Destructive behaviour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5. Silence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6. Withholding of payment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7. Boycott</a:t>
            </a:r>
          </a:p>
        </p:txBody>
      </p:sp>
    </p:spTree>
    <p:extLst>
      <p:ext uri="{BB962C8B-B14F-4D97-AF65-F5344CB8AC3E}">
        <p14:creationId xmlns:p14="http://schemas.microsoft.com/office/powerpoint/2010/main" val="22813177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8759" y="5257800"/>
            <a:ext cx="7888070" cy="11144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42AFA-209F-4DDF-85FF-19085A3BC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759" y="485775"/>
            <a:ext cx="7888070" cy="57029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800" b="1" dirty="0">
                <a:solidFill>
                  <a:srgbClr val="C00000"/>
                </a:solidFill>
              </a:rPr>
              <a:t>Forms of criticism…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1. Blame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2. Condemnation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3. Protest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4. Destructive behaviour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5. Silence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6. Withholding of payment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7. Boycott</a:t>
            </a:r>
          </a:p>
        </p:txBody>
      </p:sp>
    </p:spTree>
    <p:extLst>
      <p:ext uri="{BB962C8B-B14F-4D97-AF65-F5344CB8AC3E}">
        <p14:creationId xmlns:p14="http://schemas.microsoft.com/office/powerpoint/2010/main" val="14642001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8759" y="5257800"/>
            <a:ext cx="7888070" cy="11144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42AFA-209F-4DDF-85FF-19085A3BC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759" y="485775"/>
            <a:ext cx="7888070" cy="57029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800" b="1" dirty="0">
                <a:solidFill>
                  <a:srgbClr val="C00000"/>
                </a:solidFill>
              </a:rPr>
              <a:t>Forms of criticism…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1. Blame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2. Condemnation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3. Protest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4. Destructive behaviour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5. Silence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6. Withholding of payment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7. Boycott</a:t>
            </a:r>
          </a:p>
        </p:txBody>
      </p:sp>
    </p:spTree>
    <p:extLst>
      <p:ext uri="{BB962C8B-B14F-4D97-AF65-F5344CB8AC3E}">
        <p14:creationId xmlns:p14="http://schemas.microsoft.com/office/powerpoint/2010/main" val="1025642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8759" y="5257800"/>
            <a:ext cx="7888070" cy="11144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42AFA-209F-4DDF-85FF-19085A3BC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759" y="485775"/>
            <a:ext cx="7888070" cy="57029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800" b="1" dirty="0">
                <a:solidFill>
                  <a:srgbClr val="C00000"/>
                </a:solidFill>
              </a:rPr>
              <a:t>Forms of criticism…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1. Blame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2. Condemnation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3. Protest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4. Destructive behaviour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5. Silence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6. Withholding of payment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7. Boycott</a:t>
            </a:r>
          </a:p>
        </p:txBody>
      </p:sp>
    </p:spTree>
    <p:extLst>
      <p:ext uri="{BB962C8B-B14F-4D97-AF65-F5344CB8AC3E}">
        <p14:creationId xmlns:p14="http://schemas.microsoft.com/office/powerpoint/2010/main" val="1860812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9B80C-E3F0-4296-AC53-1BC4E74A7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5588" cy="6858000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Always going to be those—</a:t>
            </a:r>
          </a:p>
          <a:p>
            <a:pPr marL="0" indent="0">
              <a:buNone/>
            </a:pPr>
            <a:endParaRPr lang="en-US" sz="4000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023665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8759" y="5257800"/>
            <a:ext cx="7888070" cy="11144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42AFA-209F-4DDF-85FF-19085A3BC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759" y="485775"/>
            <a:ext cx="7888070" cy="57029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800" b="1" dirty="0">
                <a:solidFill>
                  <a:srgbClr val="C00000"/>
                </a:solidFill>
              </a:rPr>
              <a:t>Forms of criticism…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1. Blame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2. Condemnation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3. Protest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4. Destructive behaviour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5. Silence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6. Withholding of payment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7. Boycott</a:t>
            </a:r>
          </a:p>
        </p:txBody>
      </p:sp>
    </p:spTree>
    <p:extLst>
      <p:ext uri="{BB962C8B-B14F-4D97-AF65-F5344CB8AC3E}">
        <p14:creationId xmlns:p14="http://schemas.microsoft.com/office/powerpoint/2010/main" val="23445673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8759" y="5257800"/>
            <a:ext cx="7888070" cy="11144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42AFA-209F-4DDF-85FF-19085A3BC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759" y="485775"/>
            <a:ext cx="7888070" cy="57029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800" b="1" dirty="0">
                <a:solidFill>
                  <a:srgbClr val="C00000"/>
                </a:solidFill>
              </a:rPr>
              <a:t>Forms of criticism…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1. Blame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2. Condemnation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3. Protest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4. Destructive behaviour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5. Silence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6. Withholding of payment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7. Boycott</a:t>
            </a:r>
          </a:p>
        </p:txBody>
      </p:sp>
    </p:spTree>
    <p:extLst>
      <p:ext uri="{BB962C8B-B14F-4D97-AF65-F5344CB8AC3E}">
        <p14:creationId xmlns:p14="http://schemas.microsoft.com/office/powerpoint/2010/main" val="40568799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8759" y="5257800"/>
            <a:ext cx="7888070" cy="11144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42AFA-209F-4DDF-85FF-19085A3BC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759" y="485775"/>
            <a:ext cx="7888070" cy="57029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800" b="1" dirty="0">
                <a:solidFill>
                  <a:srgbClr val="C00000"/>
                </a:solidFill>
              </a:rPr>
              <a:t>Forms of criticism…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1. Blame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2. Condemnation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3. Protest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4. Destructive behaviour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5. Silence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6. Withholding of payment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chemeClr val="bg1"/>
                </a:solidFill>
              </a:rPr>
              <a:t>7. Boycott</a:t>
            </a:r>
          </a:p>
        </p:txBody>
      </p:sp>
    </p:spTree>
    <p:extLst>
      <p:ext uri="{BB962C8B-B14F-4D97-AF65-F5344CB8AC3E}">
        <p14:creationId xmlns:p14="http://schemas.microsoft.com/office/powerpoint/2010/main" val="9737995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8759" y="5257800"/>
            <a:ext cx="7888070" cy="11144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42AFA-209F-4DDF-85FF-19085A3BC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759" y="485775"/>
            <a:ext cx="7888070" cy="57029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4800" b="1" dirty="0">
                <a:solidFill>
                  <a:srgbClr val="C00000"/>
                </a:solidFill>
              </a:rPr>
              <a:t>Forms of criticism…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1. Blame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2. Condemnation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3. Protest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4. Destructive behaviour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5. Silence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6. Withholding of payment</a:t>
            </a:r>
            <a:br>
              <a:rPr lang="en-US" sz="4800" dirty="0">
                <a:solidFill>
                  <a:srgbClr val="C00000"/>
                </a:solidFill>
              </a:rPr>
            </a:br>
            <a:r>
              <a:rPr lang="en-NZ" sz="4800" dirty="0">
                <a:solidFill>
                  <a:srgbClr val="C00000"/>
                </a:solidFill>
              </a:rPr>
              <a:t>7. Boycott</a:t>
            </a:r>
            <a:endParaRPr lang="en-NZ" sz="4800" dirty="0"/>
          </a:p>
        </p:txBody>
      </p:sp>
    </p:spTree>
    <p:extLst>
      <p:ext uri="{BB962C8B-B14F-4D97-AF65-F5344CB8AC3E}">
        <p14:creationId xmlns:p14="http://schemas.microsoft.com/office/powerpoint/2010/main" val="12141173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NZ" sz="4000" dirty="0"/>
          </a:p>
          <a:p>
            <a:pPr marL="0" indent="0">
              <a:buNone/>
            </a:pPr>
            <a:endParaRPr lang="en-NZ" sz="4000" dirty="0"/>
          </a:p>
          <a:p>
            <a:pPr marL="0" indent="0" algn="ctr">
              <a:buNone/>
            </a:pPr>
            <a:r>
              <a:rPr lang="en-NZ" sz="4000" dirty="0"/>
              <a:t>But what about the </a:t>
            </a:r>
          </a:p>
          <a:p>
            <a:pPr marL="0" indent="0" algn="ctr">
              <a:buNone/>
            </a:pPr>
            <a:r>
              <a:rPr lang="en-NZ" sz="4000" dirty="0"/>
              <a:t>HEAVY CRITICISM</a:t>
            </a:r>
          </a:p>
        </p:txBody>
      </p:sp>
      <p:pic>
        <p:nvPicPr>
          <p:cNvPr id="6146" name="Picture 2" descr="Constructive Criticism or Crushing Clobber?">
            <a:extLst>
              <a:ext uri="{FF2B5EF4-FFF2-40B4-BE49-F238E27FC236}">
                <a16:creationId xmlns:a16="http://schemas.microsoft.com/office/drawing/2014/main" id="{B91BB5BD-FB19-47C2-8B1E-38576AE6D8FF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38" r="24341"/>
          <a:stretch/>
        </p:blipFill>
        <p:spPr bwMode="auto">
          <a:xfrm>
            <a:off x="3886875" y="363270"/>
            <a:ext cx="5258713" cy="6160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8298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17E2F9-032A-4CAE-A2E4-7465A67B7A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9145587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 3">
            <a:extLst>
              <a:ext uri="{FF2B5EF4-FFF2-40B4-BE49-F238E27FC236}">
                <a16:creationId xmlns:a16="http://schemas.microsoft.com/office/drawing/2014/main" id="{036EB2E8-1BD0-492D-BF5A-CE0184DA7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3608" y="-479"/>
            <a:ext cx="7102759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316ED32-D562-46FD-A6C1-B0FBF4EF6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5"/>
            <a:ext cx="7262134" cy="6861324"/>
          </a:xfrm>
          <a:custGeom>
            <a:avLst/>
            <a:gdLst>
              <a:gd name="connsiteX0" fmla="*/ 0 w 9681166"/>
              <a:gd name="connsiteY0" fmla="*/ 6861324 h 6861324"/>
              <a:gd name="connsiteX1" fmla="*/ 3359025 w 9681166"/>
              <a:gd name="connsiteY1" fmla="*/ 6861324 h 6861324"/>
              <a:gd name="connsiteX2" fmla="*/ 3359025 w 9681166"/>
              <a:gd name="connsiteY2" fmla="*/ 6861323 h 6861324"/>
              <a:gd name="connsiteX3" fmla="*/ 9324977 w 9681166"/>
              <a:gd name="connsiteY3" fmla="*/ 6861323 h 6861324"/>
              <a:gd name="connsiteX4" fmla="*/ 9323659 w 9681166"/>
              <a:gd name="connsiteY4" fmla="*/ 6858478 h 6861324"/>
              <a:gd name="connsiteX5" fmla="*/ 9681166 w 9681166"/>
              <a:gd name="connsiteY5" fmla="*/ 6858478 h 6861324"/>
              <a:gd name="connsiteX6" fmla="*/ 6504791 w 9681166"/>
              <a:gd name="connsiteY6" fmla="*/ 0 h 6861324"/>
              <a:gd name="connsiteX7" fmla="*/ 6499214 w 9681166"/>
              <a:gd name="connsiteY7" fmla="*/ 0 h 6861324"/>
              <a:gd name="connsiteX8" fmla="*/ 5432986 w 9681166"/>
              <a:gd name="connsiteY8" fmla="*/ 0 h 6861324"/>
              <a:gd name="connsiteX9" fmla="*/ 1603114 w 9681166"/>
              <a:gd name="connsiteY9" fmla="*/ 0 h 6861324"/>
              <a:gd name="connsiteX10" fmla="*/ 1603114 w 9681166"/>
              <a:gd name="connsiteY10" fmla="*/ 479 h 6861324"/>
              <a:gd name="connsiteX11" fmla="*/ 356189 w 9681166"/>
              <a:gd name="connsiteY11" fmla="*/ 479 h 6861324"/>
              <a:gd name="connsiteX12" fmla="*/ 356189 w 9681166"/>
              <a:gd name="connsiteY12" fmla="*/ 3324 h 6861324"/>
              <a:gd name="connsiteX13" fmla="*/ 0 w 9681166"/>
              <a:gd name="connsiteY13" fmla="*/ 3324 h 6861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681166" h="6861324">
                <a:moveTo>
                  <a:pt x="0" y="6861324"/>
                </a:moveTo>
                <a:lnTo>
                  <a:pt x="3359025" y="6861324"/>
                </a:lnTo>
                <a:lnTo>
                  <a:pt x="3359025" y="6861323"/>
                </a:lnTo>
                <a:lnTo>
                  <a:pt x="9324977" y="6861323"/>
                </a:lnTo>
                <a:lnTo>
                  <a:pt x="9323659" y="6858478"/>
                </a:lnTo>
                <a:lnTo>
                  <a:pt x="9681166" y="6858478"/>
                </a:lnTo>
                <a:lnTo>
                  <a:pt x="6504791" y="0"/>
                </a:lnTo>
                <a:lnTo>
                  <a:pt x="6499214" y="0"/>
                </a:lnTo>
                <a:lnTo>
                  <a:pt x="5432986" y="0"/>
                </a:lnTo>
                <a:lnTo>
                  <a:pt x="1603114" y="0"/>
                </a:lnTo>
                <a:lnTo>
                  <a:pt x="1603114" y="479"/>
                </a:lnTo>
                <a:lnTo>
                  <a:pt x="356189" y="479"/>
                </a:lnTo>
                <a:lnTo>
                  <a:pt x="356189" y="3324"/>
                </a:lnTo>
                <a:lnTo>
                  <a:pt x="0" y="3324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608" y="1823107"/>
            <a:ext cx="4911659" cy="3431023"/>
          </a:xfrm>
        </p:spPr>
        <p:txBody>
          <a:bodyPr anchor="ctr">
            <a:normAutofit fontScale="90000"/>
          </a:bodyPr>
          <a:lstStyle/>
          <a:p>
            <a:pPr algn="l"/>
            <a:r>
              <a:rPr lang="en-NZ" sz="5100" dirty="0">
                <a:solidFill>
                  <a:schemeClr val="bg1"/>
                </a:solidFill>
              </a:rPr>
              <a:t>Criticism </a:t>
            </a:r>
            <a:br>
              <a:rPr lang="en-NZ" sz="5100" dirty="0">
                <a:solidFill>
                  <a:schemeClr val="bg1"/>
                </a:solidFill>
              </a:rPr>
            </a:br>
            <a:r>
              <a:rPr lang="en-NZ" sz="5100" dirty="0">
                <a:solidFill>
                  <a:schemeClr val="bg1"/>
                </a:solidFill>
              </a:rPr>
              <a:t>Best </a:t>
            </a:r>
            <a:br>
              <a:rPr lang="en-NZ" sz="5100" dirty="0">
                <a:solidFill>
                  <a:schemeClr val="bg1"/>
                </a:solidFill>
              </a:rPr>
            </a:br>
            <a:r>
              <a:rPr lang="en-NZ" sz="5100" dirty="0">
                <a:solidFill>
                  <a:schemeClr val="bg1"/>
                </a:solidFill>
              </a:rPr>
              <a:t>Defeated</a:t>
            </a:r>
            <a:br>
              <a:rPr lang="en-NZ" sz="5100" dirty="0">
                <a:solidFill>
                  <a:schemeClr val="bg1"/>
                </a:solidFill>
              </a:rPr>
            </a:br>
            <a:r>
              <a:rPr lang="en-NZ" sz="5100" dirty="0">
                <a:solidFill>
                  <a:schemeClr val="bg1"/>
                </a:solidFill>
              </a:rPr>
              <a:t>Through</a:t>
            </a:r>
            <a:br>
              <a:rPr lang="en-NZ" sz="5100" dirty="0">
                <a:solidFill>
                  <a:schemeClr val="bg1"/>
                </a:solidFill>
              </a:rPr>
            </a:br>
            <a:r>
              <a:rPr lang="en-NZ" sz="5100" dirty="0">
                <a:solidFill>
                  <a:schemeClr val="bg1"/>
                </a:solidFill>
              </a:rPr>
              <a:t>Resilience</a:t>
            </a:r>
            <a:endParaRPr lang="en-US" sz="5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96705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Resilience</a:t>
            </a:r>
          </a:p>
          <a:p>
            <a:pPr marL="0" indent="0">
              <a:buNone/>
            </a:pPr>
            <a:endParaRPr lang="en-NZ" sz="800" dirty="0"/>
          </a:p>
          <a:p>
            <a:pPr marL="742950" indent="-742950">
              <a:buAutoNum type="arabicPeriod"/>
            </a:pPr>
            <a:r>
              <a:rPr lang="en-NZ" sz="4000" dirty="0"/>
              <a:t>It’s a group activity</a:t>
            </a:r>
          </a:p>
          <a:p>
            <a:pPr marL="742950" indent="-742950">
              <a:buFont typeface="+mj-lt"/>
              <a:buAutoNum type="alphaLcPeriod"/>
            </a:pPr>
            <a:r>
              <a:rPr lang="en-NZ" sz="4000" dirty="0">
                <a:solidFill>
                  <a:schemeClr val="tx1"/>
                </a:solidFill>
              </a:rPr>
              <a:t>We need Support</a:t>
            </a:r>
          </a:p>
          <a:p>
            <a:pPr marL="742950" indent="-742950">
              <a:buFont typeface="+mj-lt"/>
              <a:buAutoNum type="alphaLcPeriod"/>
            </a:pPr>
            <a:r>
              <a:rPr lang="en-NZ" sz="4000" dirty="0">
                <a:solidFill>
                  <a:schemeClr val="tx1"/>
                </a:solidFill>
              </a:rPr>
              <a:t>Perspective</a:t>
            </a:r>
          </a:p>
          <a:p>
            <a:pPr marL="742950" indent="-742950">
              <a:buFont typeface="+mj-lt"/>
              <a:buAutoNum type="alphaLcPeriod"/>
            </a:pPr>
            <a:r>
              <a:rPr lang="en-NZ" sz="4000" dirty="0">
                <a:solidFill>
                  <a:schemeClr val="tx1"/>
                </a:solidFill>
              </a:rPr>
              <a:t>Critique</a:t>
            </a:r>
          </a:p>
          <a:p>
            <a:pPr marL="742950" indent="-742950">
              <a:buFont typeface="+mj-lt"/>
              <a:buAutoNum type="alphaLcPeriod"/>
            </a:pPr>
            <a:r>
              <a:rPr lang="en-NZ" sz="4000" dirty="0">
                <a:solidFill>
                  <a:schemeClr val="tx1"/>
                </a:solidFill>
              </a:rPr>
              <a:t>Assurance</a:t>
            </a:r>
          </a:p>
          <a:p>
            <a:pPr marL="742950" indent="-742950">
              <a:buFont typeface="+mj-lt"/>
              <a:buAutoNum type="alphaLcPeriod"/>
            </a:pPr>
            <a:endParaRPr lang="en-NZ" sz="4000" dirty="0"/>
          </a:p>
          <a:p>
            <a:pPr marL="742950" indent="-742950">
              <a:buAutoNum type="arabicPeriod"/>
            </a:pPr>
            <a:endParaRPr lang="en-NZ" sz="4000" dirty="0"/>
          </a:p>
        </p:txBody>
      </p:sp>
      <p:pic>
        <p:nvPicPr>
          <p:cNvPr id="13318" name="Picture 6" descr="Team building activities | jackie loves it | Group counseling ...">
            <a:extLst>
              <a:ext uri="{FF2B5EF4-FFF2-40B4-BE49-F238E27FC236}">
                <a16:creationId xmlns:a16="http://schemas.microsoft.com/office/drawing/2014/main" id="{2E15A116-37E8-463F-BF59-05A1ACCFC4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1126" y="1073426"/>
            <a:ext cx="4199188" cy="4121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93995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Resilience</a:t>
            </a:r>
          </a:p>
          <a:p>
            <a:pPr marL="0" indent="0">
              <a:buNone/>
            </a:pPr>
            <a:endParaRPr lang="en-NZ" sz="800" dirty="0"/>
          </a:p>
          <a:p>
            <a:pPr marL="742950" indent="-742950">
              <a:buAutoNum type="arabicPeriod"/>
            </a:pPr>
            <a:r>
              <a:rPr lang="en-NZ" sz="4000" dirty="0"/>
              <a:t>It’s a group activity</a:t>
            </a:r>
          </a:p>
          <a:p>
            <a:pPr marL="742950" indent="-742950">
              <a:buAutoNum type="arabicPeriod"/>
            </a:pPr>
            <a:endParaRPr lang="en-NZ" sz="4000" dirty="0"/>
          </a:p>
        </p:txBody>
      </p:sp>
      <p:pic>
        <p:nvPicPr>
          <p:cNvPr id="13316" name="Picture 4" descr="How Marsha Stopped Saying &quot;But&quot; - Psychotactics">
            <a:extLst>
              <a:ext uri="{FF2B5EF4-FFF2-40B4-BE49-F238E27FC236}">
                <a16:creationId xmlns:a16="http://schemas.microsoft.com/office/drawing/2014/main" id="{80E7A9F4-FC06-4CFE-9C80-B9F67B5009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290" y="143083"/>
            <a:ext cx="38100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4470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Resilience</a:t>
            </a:r>
          </a:p>
          <a:p>
            <a:pPr marL="0" indent="0">
              <a:buNone/>
            </a:pPr>
            <a:endParaRPr lang="en-NZ" sz="800" dirty="0"/>
          </a:p>
          <a:p>
            <a:pPr marL="742950" indent="-742950">
              <a:buAutoNum type="arabicPeriod"/>
            </a:pPr>
            <a:r>
              <a:rPr lang="en-NZ" sz="4000" dirty="0"/>
              <a:t>It’s a group activity</a:t>
            </a:r>
          </a:p>
          <a:p>
            <a:pPr marL="742950" indent="-742950">
              <a:buAutoNum type="arabicPeriod"/>
            </a:pPr>
            <a:endParaRPr lang="en-NZ" sz="4000" dirty="0"/>
          </a:p>
        </p:txBody>
      </p:sp>
      <p:pic>
        <p:nvPicPr>
          <p:cNvPr id="13314" name="Picture 2" descr="Out of tune…. | Unwanted Criticisms">
            <a:extLst>
              <a:ext uri="{FF2B5EF4-FFF2-40B4-BE49-F238E27FC236}">
                <a16:creationId xmlns:a16="http://schemas.microsoft.com/office/drawing/2014/main" id="{F627B8D9-8689-4F75-9A27-D035D22B688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684" y="2859758"/>
            <a:ext cx="4249212" cy="3855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How Marsha Stopped Saying &quot;But&quot; - Psychotactics">
            <a:extLst>
              <a:ext uri="{FF2B5EF4-FFF2-40B4-BE49-F238E27FC236}">
                <a16:creationId xmlns:a16="http://schemas.microsoft.com/office/drawing/2014/main" id="{80E7A9F4-FC06-4CFE-9C80-B9F67B5009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290" y="143083"/>
            <a:ext cx="38100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72185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Resilience</a:t>
            </a:r>
          </a:p>
          <a:p>
            <a:pPr marL="0" indent="0">
              <a:buNone/>
            </a:pPr>
            <a:endParaRPr lang="en-NZ" sz="800" dirty="0"/>
          </a:p>
          <a:p>
            <a:pPr marL="742950" indent="-742950">
              <a:buAutoNum type="arabicPeriod"/>
            </a:pPr>
            <a:r>
              <a:rPr lang="en-NZ" sz="4000" dirty="0"/>
              <a:t>It’s a group activity</a:t>
            </a:r>
          </a:p>
          <a:p>
            <a:pPr marL="742950" indent="-742950">
              <a:buFont typeface="+mj-lt"/>
              <a:buAutoNum type="alphaLcPeriod"/>
            </a:pPr>
            <a:r>
              <a:rPr lang="en-NZ" sz="4000" dirty="0"/>
              <a:t>We need Support</a:t>
            </a:r>
          </a:p>
          <a:p>
            <a:pPr marL="742950" indent="-742950">
              <a:buFont typeface="+mj-lt"/>
              <a:buAutoNum type="alphaLcPeriod"/>
            </a:pPr>
            <a:r>
              <a:rPr lang="en-NZ" sz="4000" dirty="0"/>
              <a:t>Perspective</a:t>
            </a:r>
          </a:p>
          <a:p>
            <a:pPr marL="742950" indent="-742950">
              <a:buFont typeface="+mj-lt"/>
              <a:buAutoNum type="alphaLcPeriod"/>
            </a:pPr>
            <a:r>
              <a:rPr lang="en-NZ" sz="4000" dirty="0"/>
              <a:t>Critique</a:t>
            </a:r>
          </a:p>
          <a:p>
            <a:pPr marL="742950" indent="-742950">
              <a:buFont typeface="+mj-lt"/>
              <a:buAutoNum type="alphaLcPeriod"/>
            </a:pPr>
            <a:r>
              <a:rPr lang="en-NZ" sz="4000" dirty="0"/>
              <a:t>Assurance</a:t>
            </a:r>
          </a:p>
          <a:p>
            <a:pPr marL="742950" indent="-742950">
              <a:buFont typeface="+mj-lt"/>
              <a:buAutoNum type="alphaLcPeriod"/>
            </a:pPr>
            <a:endParaRPr lang="en-NZ" sz="4000" dirty="0"/>
          </a:p>
          <a:p>
            <a:pPr marL="742950" indent="-742950">
              <a:buAutoNum type="arabicPeriod"/>
            </a:pPr>
            <a:endParaRPr lang="en-NZ" sz="4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9C0F69-8DB4-4DCB-A6F1-BCE44CD10BA5}"/>
              </a:ext>
            </a:extLst>
          </p:cNvPr>
          <p:cNvSpPr/>
          <p:nvPr/>
        </p:nvSpPr>
        <p:spPr>
          <a:xfrm>
            <a:off x="3886875" y="2456795"/>
            <a:ext cx="52587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Helvetica Neue"/>
              </a:rPr>
              <a:t>Proverbs 11:14—</a:t>
            </a:r>
          </a:p>
          <a:p>
            <a:r>
              <a:rPr lang="en-US" sz="4000" dirty="0">
                <a:solidFill>
                  <a:srgbClr val="FF0000"/>
                </a:solidFill>
                <a:latin typeface="Helvetica Neue"/>
              </a:rPr>
              <a:t>Where there is no guidance the people fall, </a:t>
            </a:r>
          </a:p>
          <a:p>
            <a:r>
              <a:rPr lang="en-US" sz="4000" dirty="0">
                <a:solidFill>
                  <a:srgbClr val="FF0000"/>
                </a:solidFill>
                <a:latin typeface="Helvetica Neue"/>
              </a:rPr>
              <a:t>But in abundance of counselors there is victory. </a:t>
            </a:r>
            <a:r>
              <a:rPr lang="en-US" sz="1600" dirty="0">
                <a:solidFill>
                  <a:srgbClr val="FF0000"/>
                </a:solidFill>
                <a:latin typeface="Helvetica Neue"/>
              </a:rPr>
              <a:t>(NASB95)</a:t>
            </a:r>
            <a:endParaRPr lang="en-US" sz="4000" i="0" dirty="0">
              <a:solidFill>
                <a:srgbClr val="FF0000"/>
              </a:solidFill>
              <a:effectLst/>
              <a:latin typeface="Helvetica Neue"/>
            </a:endParaRPr>
          </a:p>
        </p:txBody>
      </p:sp>
      <p:pic>
        <p:nvPicPr>
          <p:cNvPr id="17410" name="Picture 2" descr="Group activity – POC FARM">
            <a:extLst>
              <a:ext uri="{FF2B5EF4-FFF2-40B4-BE49-F238E27FC236}">
                <a16:creationId xmlns:a16="http://schemas.microsoft.com/office/drawing/2014/main" id="{1298B6F1-26D3-4615-A188-931949A1F2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58" b="8637"/>
          <a:stretch/>
        </p:blipFill>
        <p:spPr bwMode="auto">
          <a:xfrm>
            <a:off x="4413768" y="-1"/>
            <a:ext cx="4130576" cy="2456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7540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9B80C-E3F0-4296-AC53-1BC4E74A7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5588" cy="6858000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Always going to be those—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Professional complainers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Burdened down with hurt to share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Sinners reflecting their guilt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Who just-don’t-care how you feel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Selfishly looking to take advantage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Who think they’re funny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Are poor communicators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We just don’t get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Who are genuine, but misguided…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477351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Resilience</a:t>
            </a:r>
          </a:p>
          <a:p>
            <a:pPr marL="0" indent="0">
              <a:buNone/>
            </a:pPr>
            <a:endParaRPr lang="en-NZ" sz="800" dirty="0"/>
          </a:p>
          <a:p>
            <a:pPr marL="742950" indent="-742950">
              <a:buFont typeface="+mj-lt"/>
              <a:buAutoNum type="arabicPeriod" startAt="2"/>
            </a:pPr>
            <a:r>
              <a:rPr lang="en-NZ" sz="4000" dirty="0"/>
              <a:t>Thin skin is not an option</a:t>
            </a:r>
          </a:p>
        </p:txBody>
      </p:sp>
      <p:pic>
        <p:nvPicPr>
          <p:cNvPr id="12290" name="Picture 2" descr="Get Tough by Getting Tough (8 of 8) •">
            <a:extLst>
              <a:ext uri="{FF2B5EF4-FFF2-40B4-BE49-F238E27FC236}">
                <a16:creationId xmlns:a16="http://schemas.microsoft.com/office/drawing/2014/main" id="{75E69A9B-5AA4-44F5-AEE2-FF4D5C2104E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365"/>
          <a:stretch/>
        </p:blipFill>
        <p:spPr bwMode="auto">
          <a:xfrm>
            <a:off x="2247284" y="2892453"/>
            <a:ext cx="6898304" cy="3760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9303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Resilience</a:t>
            </a:r>
          </a:p>
          <a:p>
            <a:pPr marL="0" indent="0">
              <a:buNone/>
            </a:pPr>
            <a:endParaRPr lang="en-NZ" sz="800" dirty="0"/>
          </a:p>
          <a:p>
            <a:pPr marL="742950" indent="-742950">
              <a:buFont typeface="+mj-lt"/>
              <a:buAutoNum type="arabicPeriod" startAt="2"/>
            </a:pPr>
            <a:r>
              <a:rPr lang="en-NZ" sz="4300" dirty="0"/>
              <a:t>Thin skin is not an option</a:t>
            </a:r>
          </a:p>
          <a:p>
            <a:pPr marL="742950" indent="-742950">
              <a:buAutoNum type="alphaLcPeriod"/>
            </a:pPr>
            <a:r>
              <a:rPr lang="en-NZ" sz="4300" dirty="0"/>
              <a:t>Lose that hyper-sensitivity</a:t>
            </a:r>
          </a:p>
          <a:p>
            <a:r>
              <a:rPr lang="en-NZ" sz="4300" dirty="0"/>
              <a:t>Sober minded</a:t>
            </a:r>
          </a:p>
          <a:p>
            <a:r>
              <a:rPr lang="en-NZ" sz="4300" dirty="0"/>
              <a:t>Standing firm</a:t>
            </a:r>
          </a:p>
          <a:p>
            <a:r>
              <a:rPr lang="en-NZ" sz="4300" dirty="0"/>
              <a:t>Ready for battle</a:t>
            </a:r>
          </a:p>
          <a:p>
            <a:r>
              <a:rPr lang="en-NZ" sz="4300" dirty="0"/>
              <a:t>Resisting  evil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D54499-18E5-4D3D-B2A6-B01D56CF2F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86875" y="569842"/>
            <a:ext cx="5258713" cy="628815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000" dirty="0"/>
              <a:t>Get rid of the </a:t>
            </a:r>
          </a:p>
          <a:p>
            <a:pPr marL="0" indent="0" algn="ctr">
              <a:buNone/>
            </a:pPr>
            <a:r>
              <a:rPr lang="en-NZ" sz="6000" dirty="0"/>
              <a:t>The </a:t>
            </a:r>
          </a:p>
          <a:p>
            <a:pPr marL="0" indent="0" algn="ctr">
              <a:buNone/>
            </a:pPr>
            <a:endParaRPr lang="en-NZ" sz="9900" b="1" dirty="0">
              <a:solidFill>
                <a:srgbClr val="FF0000"/>
              </a:solidFill>
              <a:latin typeface="Bradley Hand ITC" panose="03070402050302030203" pitchFamily="66" charset="0"/>
            </a:endParaRPr>
          </a:p>
          <a:p>
            <a:pPr marL="0" indent="0" algn="ctr">
              <a:buNone/>
            </a:pPr>
            <a:endParaRPr lang="en-NZ" sz="9900" b="1" dirty="0">
              <a:solidFill>
                <a:srgbClr val="FF0000"/>
              </a:solidFill>
              <a:latin typeface="Bradley Hand ITC" panose="03070402050302030203" pitchFamily="66" charset="0"/>
            </a:endParaRPr>
          </a:p>
          <a:p>
            <a:pPr marL="0" indent="0" algn="ctr">
              <a:buNone/>
            </a:pPr>
            <a:endParaRPr lang="en-NZ" sz="9900" b="1" dirty="0">
              <a:solidFill>
                <a:srgbClr val="FF0000"/>
              </a:solidFill>
              <a:latin typeface="Bradley Hand ITC" panose="03070402050302030203" pitchFamily="66" charset="0"/>
            </a:endParaRPr>
          </a:p>
          <a:p>
            <a:pPr marL="0" indent="0" algn="ctr">
              <a:buNone/>
            </a:pPr>
            <a:r>
              <a:rPr lang="en-NZ" sz="6000" dirty="0"/>
              <a:t>Syndrome</a:t>
            </a:r>
          </a:p>
        </p:txBody>
      </p:sp>
      <p:pic>
        <p:nvPicPr>
          <p:cNvPr id="14338" name="Picture 2" descr="Precious Me">
            <a:extLst>
              <a:ext uri="{FF2B5EF4-FFF2-40B4-BE49-F238E27FC236}">
                <a16:creationId xmlns:a16="http://schemas.microsoft.com/office/drawing/2014/main" id="{51EE548D-9E5E-414B-9B74-77A3618B5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794" y="2216634"/>
            <a:ext cx="3141593" cy="3725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739210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Resilience</a:t>
            </a:r>
          </a:p>
          <a:p>
            <a:pPr marL="0" indent="0">
              <a:buNone/>
            </a:pPr>
            <a:endParaRPr lang="en-NZ" sz="800" dirty="0"/>
          </a:p>
          <a:p>
            <a:pPr marL="742950" indent="-742950">
              <a:buFont typeface="+mj-lt"/>
              <a:buAutoNum type="arabicPeriod" startAt="2"/>
            </a:pPr>
            <a:r>
              <a:rPr lang="en-NZ" sz="4000" dirty="0"/>
              <a:t>Thin skin is not an option</a:t>
            </a:r>
          </a:p>
          <a:p>
            <a:pPr marL="742950" indent="-742950">
              <a:buAutoNum type="alphaLcPeriod"/>
            </a:pPr>
            <a:r>
              <a:rPr lang="en-NZ" sz="4000" dirty="0"/>
              <a:t>Lose that hyper-sensitivity</a:t>
            </a:r>
          </a:p>
          <a:p>
            <a:pPr marL="742950" indent="-742950">
              <a:buAutoNum type="alphaLcPeriod"/>
            </a:pPr>
            <a:r>
              <a:rPr lang="en-NZ" sz="4000" dirty="0"/>
              <a:t>Thick skin doesn’t mean a hard heart.</a:t>
            </a:r>
          </a:p>
        </p:txBody>
      </p:sp>
      <p:pic>
        <p:nvPicPr>
          <p:cNvPr id="5" name="Picture 2" descr="Get Tough by Getting Tough (8 of 8) •">
            <a:extLst>
              <a:ext uri="{FF2B5EF4-FFF2-40B4-BE49-F238E27FC236}">
                <a16:creationId xmlns:a16="http://schemas.microsoft.com/office/drawing/2014/main" id="{DADAA383-E97A-42EA-A30D-973D3271D58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00" t="-747" r="-226" b="747"/>
          <a:stretch/>
        </p:blipFill>
        <p:spPr bwMode="auto">
          <a:xfrm>
            <a:off x="4757531" y="0"/>
            <a:ext cx="3490104" cy="3770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D5ABC7D-1C9E-4ECC-9FD4-B8C5FBEED8EA}"/>
              </a:ext>
            </a:extLst>
          </p:cNvPr>
          <p:cNvSpPr/>
          <p:nvPr/>
        </p:nvSpPr>
        <p:spPr>
          <a:xfrm>
            <a:off x="3886875" y="3749457"/>
            <a:ext cx="525871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Helvetica Neue"/>
              </a:rPr>
              <a:t>1 Thessalonians 5:14—</a:t>
            </a:r>
          </a:p>
          <a:p>
            <a:r>
              <a:rPr lang="en-US" sz="4000" dirty="0">
                <a:solidFill>
                  <a:srgbClr val="FF0000"/>
                </a:solidFill>
                <a:latin typeface="Helvetica Neue"/>
              </a:rPr>
              <a:t>“…encourage the fainthearted, help the weak, be patient with everyone. </a:t>
            </a:r>
            <a:r>
              <a:rPr lang="en-US" sz="1600" dirty="0">
                <a:solidFill>
                  <a:srgbClr val="FF0000"/>
                </a:solidFill>
                <a:latin typeface="Helvetica Neue"/>
              </a:rPr>
              <a:t>(NASB95)</a:t>
            </a:r>
            <a:endParaRPr lang="en-US" sz="2800" i="0" dirty="0">
              <a:solidFill>
                <a:srgbClr val="FF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18123644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Resilience</a:t>
            </a:r>
          </a:p>
          <a:p>
            <a:pPr marL="0" indent="0">
              <a:buNone/>
            </a:pPr>
            <a:endParaRPr lang="en-NZ" sz="800" dirty="0"/>
          </a:p>
          <a:p>
            <a:pPr marL="742950" indent="-742950">
              <a:buFont typeface="+mj-lt"/>
              <a:buAutoNum type="arabicPeriod" startAt="3"/>
            </a:pPr>
            <a:r>
              <a:rPr lang="en-NZ" sz="4000" dirty="0"/>
              <a:t>You don’t have time to waste feeling sorry for yourself.</a:t>
            </a:r>
          </a:p>
        </p:txBody>
      </p:sp>
      <p:pic>
        <p:nvPicPr>
          <p:cNvPr id="11266" name="Picture 2" descr="Building resilient safety cultures takes more than a campaign ...">
            <a:extLst>
              <a:ext uri="{FF2B5EF4-FFF2-40B4-BE49-F238E27FC236}">
                <a16:creationId xmlns:a16="http://schemas.microsoft.com/office/drawing/2014/main" id="{A05ECEB5-F3A5-408B-A0D9-4EF3ED28C004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2" r="7352"/>
          <a:stretch/>
        </p:blipFill>
        <p:spPr bwMode="auto">
          <a:xfrm>
            <a:off x="3715010" y="1921565"/>
            <a:ext cx="5428233" cy="3180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B225BC4-DA40-41FF-9E5B-A89A26A229D2}"/>
              </a:ext>
            </a:extLst>
          </p:cNvPr>
          <p:cNvSpPr/>
          <p:nvPr/>
        </p:nvSpPr>
        <p:spPr>
          <a:xfrm>
            <a:off x="2345" y="5257562"/>
            <a:ext cx="9143243" cy="16004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Helvetica Neue"/>
              </a:rPr>
              <a:t>Ephesians 5:16—making the most of your time, because the days are evil. </a:t>
            </a:r>
            <a:r>
              <a:rPr lang="en-US" dirty="0">
                <a:solidFill>
                  <a:srgbClr val="000000"/>
                </a:solidFill>
                <a:latin typeface="Helvetica Neue"/>
              </a:rPr>
              <a:t>(NASB95)</a:t>
            </a:r>
            <a:endParaRPr lang="en-US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55316637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17E2F9-032A-4CAE-A2E4-7465A67B7A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9145587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 3">
            <a:extLst>
              <a:ext uri="{FF2B5EF4-FFF2-40B4-BE49-F238E27FC236}">
                <a16:creationId xmlns:a16="http://schemas.microsoft.com/office/drawing/2014/main" id="{036EB2E8-1BD0-492D-BF5A-CE0184DA7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3608" y="-479"/>
            <a:ext cx="7102759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316ED32-D562-46FD-A6C1-B0FBF4EF6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5"/>
            <a:ext cx="7262134" cy="6861324"/>
          </a:xfrm>
          <a:custGeom>
            <a:avLst/>
            <a:gdLst>
              <a:gd name="connsiteX0" fmla="*/ 0 w 9681166"/>
              <a:gd name="connsiteY0" fmla="*/ 6861324 h 6861324"/>
              <a:gd name="connsiteX1" fmla="*/ 3359025 w 9681166"/>
              <a:gd name="connsiteY1" fmla="*/ 6861324 h 6861324"/>
              <a:gd name="connsiteX2" fmla="*/ 3359025 w 9681166"/>
              <a:gd name="connsiteY2" fmla="*/ 6861323 h 6861324"/>
              <a:gd name="connsiteX3" fmla="*/ 9324977 w 9681166"/>
              <a:gd name="connsiteY3" fmla="*/ 6861323 h 6861324"/>
              <a:gd name="connsiteX4" fmla="*/ 9323659 w 9681166"/>
              <a:gd name="connsiteY4" fmla="*/ 6858478 h 6861324"/>
              <a:gd name="connsiteX5" fmla="*/ 9681166 w 9681166"/>
              <a:gd name="connsiteY5" fmla="*/ 6858478 h 6861324"/>
              <a:gd name="connsiteX6" fmla="*/ 6504791 w 9681166"/>
              <a:gd name="connsiteY6" fmla="*/ 0 h 6861324"/>
              <a:gd name="connsiteX7" fmla="*/ 6499214 w 9681166"/>
              <a:gd name="connsiteY7" fmla="*/ 0 h 6861324"/>
              <a:gd name="connsiteX8" fmla="*/ 5432986 w 9681166"/>
              <a:gd name="connsiteY8" fmla="*/ 0 h 6861324"/>
              <a:gd name="connsiteX9" fmla="*/ 1603114 w 9681166"/>
              <a:gd name="connsiteY9" fmla="*/ 0 h 6861324"/>
              <a:gd name="connsiteX10" fmla="*/ 1603114 w 9681166"/>
              <a:gd name="connsiteY10" fmla="*/ 479 h 6861324"/>
              <a:gd name="connsiteX11" fmla="*/ 356189 w 9681166"/>
              <a:gd name="connsiteY11" fmla="*/ 479 h 6861324"/>
              <a:gd name="connsiteX12" fmla="*/ 356189 w 9681166"/>
              <a:gd name="connsiteY12" fmla="*/ 3324 h 6861324"/>
              <a:gd name="connsiteX13" fmla="*/ 0 w 9681166"/>
              <a:gd name="connsiteY13" fmla="*/ 3324 h 6861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681166" h="6861324">
                <a:moveTo>
                  <a:pt x="0" y="6861324"/>
                </a:moveTo>
                <a:lnTo>
                  <a:pt x="3359025" y="6861324"/>
                </a:lnTo>
                <a:lnTo>
                  <a:pt x="3359025" y="6861323"/>
                </a:lnTo>
                <a:lnTo>
                  <a:pt x="9324977" y="6861323"/>
                </a:lnTo>
                <a:lnTo>
                  <a:pt x="9323659" y="6858478"/>
                </a:lnTo>
                <a:lnTo>
                  <a:pt x="9681166" y="6858478"/>
                </a:lnTo>
                <a:lnTo>
                  <a:pt x="6504791" y="0"/>
                </a:lnTo>
                <a:lnTo>
                  <a:pt x="6499214" y="0"/>
                </a:lnTo>
                <a:lnTo>
                  <a:pt x="5432986" y="0"/>
                </a:lnTo>
                <a:lnTo>
                  <a:pt x="1603114" y="0"/>
                </a:lnTo>
                <a:lnTo>
                  <a:pt x="1603114" y="479"/>
                </a:lnTo>
                <a:lnTo>
                  <a:pt x="356189" y="479"/>
                </a:lnTo>
                <a:lnTo>
                  <a:pt x="356189" y="3324"/>
                </a:lnTo>
                <a:lnTo>
                  <a:pt x="0" y="3324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608" y="1823107"/>
            <a:ext cx="4911659" cy="3431023"/>
          </a:xfrm>
        </p:spPr>
        <p:txBody>
          <a:bodyPr anchor="ctr">
            <a:normAutofit/>
          </a:bodyPr>
          <a:lstStyle/>
          <a:p>
            <a:pPr algn="l"/>
            <a:r>
              <a:rPr lang="en-NZ" sz="5100" dirty="0">
                <a:solidFill>
                  <a:schemeClr val="bg1"/>
                </a:solidFill>
              </a:rPr>
              <a:t>Criticism </a:t>
            </a:r>
            <a:br>
              <a:rPr lang="en-NZ" sz="5100" dirty="0">
                <a:solidFill>
                  <a:schemeClr val="bg1"/>
                </a:solidFill>
              </a:rPr>
            </a:br>
            <a:r>
              <a:rPr lang="en-NZ" sz="5100" dirty="0">
                <a:solidFill>
                  <a:schemeClr val="bg1"/>
                </a:solidFill>
              </a:rPr>
              <a:t>Things </a:t>
            </a:r>
            <a:br>
              <a:rPr lang="en-NZ" sz="5100" dirty="0">
                <a:solidFill>
                  <a:schemeClr val="bg1"/>
                </a:solidFill>
              </a:rPr>
            </a:br>
            <a:r>
              <a:rPr lang="en-NZ" sz="5100" dirty="0">
                <a:solidFill>
                  <a:schemeClr val="bg1"/>
                </a:solidFill>
              </a:rPr>
              <a:t>Common </a:t>
            </a:r>
            <a:br>
              <a:rPr lang="en-NZ" sz="5100" dirty="0">
                <a:solidFill>
                  <a:schemeClr val="bg1"/>
                </a:solidFill>
              </a:rPr>
            </a:br>
            <a:r>
              <a:rPr lang="en-NZ" sz="5100" dirty="0">
                <a:solidFill>
                  <a:schemeClr val="bg1"/>
                </a:solidFill>
              </a:rPr>
              <a:t>To all of us</a:t>
            </a:r>
            <a:endParaRPr lang="en-US" sz="5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19117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Things in Common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NZ" sz="4000" b="1" dirty="0"/>
              <a:t>Your words are a wide-open window into your heart.</a:t>
            </a:r>
            <a:endParaRPr lang="en-NZ" sz="4000" dirty="0"/>
          </a:p>
          <a:p>
            <a:pPr marL="0" indent="0">
              <a:buNone/>
            </a:pPr>
            <a:endParaRPr lang="en-NZ" sz="4000" dirty="0"/>
          </a:p>
        </p:txBody>
      </p:sp>
      <p:pic>
        <p:nvPicPr>
          <p:cNvPr id="6" name="Content Placeholder 7">
            <a:extLst>
              <a:ext uri="{FF2B5EF4-FFF2-40B4-BE49-F238E27FC236}">
                <a16:creationId xmlns:a16="http://schemas.microsoft.com/office/drawing/2014/main" id="{B26CB12E-234B-40C9-9D3A-023C67AF0DE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40"/>
          <a:stretch/>
        </p:blipFill>
        <p:spPr>
          <a:xfrm>
            <a:off x="4112162" y="0"/>
            <a:ext cx="4859560" cy="6858000"/>
          </a:xfrm>
        </p:spPr>
      </p:pic>
    </p:spTree>
    <p:extLst>
      <p:ext uri="{BB962C8B-B14F-4D97-AF65-F5344CB8AC3E}">
        <p14:creationId xmlns:p14="http://schemas.microsoft.com/office/powerpoint/2010/main" val="374911168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Things in Common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NZ" sz="4000" b="1" dirty="0"/>
              <a:t>What you say has eternal consequences…</a:t>
            </a:r>
            <a:endParaRPr lang="en-US" sz="4000" dirty="0"/>
          </a:p>
          <a:p>
            <a:pPr marL="0" indent="0">
              <a:buNone/>
            </a:pPr>
            <a:endParaRPr lang="en-NZ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E7C1E-9733-474E-B795-F5633563AD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86875" y="291548"/>
            <a:ext cx="5258713" cy="6566452"/>
          </a:xfrm>
        </p:spPr>
        <p:txBody>
          <a:bodyPr>
            <a:normAutofit fontScale="92500" lnSpcReduction="10000"/>
          </a:bodyPr>
          <a:lstStyle/>
          <a:p>
            <a:r>
              <a:rPr lang="en-NZ" sz="4300" b="1" dirty="0"/>
              <a:t>Matthew 12:36-37</a:t>
            </a:r>
          </a:p>
          <a:p>
            <a:r>
              <a:rPr lang="en-NZ" sz="4300" b="1" baseline="30000" dirty="0"/>
              <a:t>36</a:t>
            </a:r>
            <a:r>
              <a:rPr lang="en-NZ" sz="4300" b="1" dirty="0"/>
              <a:t>But I tell you that every careless word that people speak, they shall give an accounting for it in the day of judgment. </a:t>
            </a:r>
            <a:r>
              <a:rPr lang="en-NZ" sz="4300" b="1" baseline="30000" dirty="0"/>
              <a:t>37</a:t>
            </a:r>
            <a:r>
              <a:rPr lang="en-NZ" sz="4300" b="1" dirty="0"/>
              <a:t>For by your words you will be justified, and by your words you will be condemned.” </a:t>
            </a:r>
            <a:r>
              <a:rPr lang="en-NZ" b="1" dirty="0"/>
              <a:t>(NASB)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9195776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DD237-3E50-4839-9C38-DDF83865F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0"/>
            <a:ext cx="3886875" cy="6858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6400" dirty="0"/>
              <a:t>Things in Common</a:t>
            </a:r>
          </a:p>
          <a:p>
            <a:endParaRPr lang="en-NZ" sz="900" b="1" dirty="0"/>
          </a:p>
          <a:p>
            <a:r>
              <a:rPr lang="en-NZ" sz="6400" b="1" dirty="0"/>
              <a:t>Reactions are everything…</a:t>
            </a:r>
          </a:p>
          <a:p>
            <a:endParaRPr lang="en-NZ" sz="1100" b="1" dirty="0"/>
          </a:p>
          <a:p>
            <a:r>
              <a:rPr lang="en-NZ" sz="5200" dirty="0"/>
              <a:t>Your default job—Peacemaker </a:t>
            </a:r>
            <a:r>
              <a:rPr lang="en-NZ" sz="4700" dirty="0"/>
              <a:t>(Mt.5:9)</a:t>
            </a:r>
            <a:br>
              <a:rPr lang="en-NZ" sz="4700" dirty="0"/>
            </a:br>
            <a:endParaRPr lang="en-NZ" sz="4700" dirty="0"/>
          </a:p>
          <a:p>
            <a:r>
              <a:rPr lang="en-NZ" sz="5700" dirty="0"/>
              <a:t>Your default tone—Gentleness (Pro.15:1)</a:t>
            </a:r>
            <a:br>
              <a:rPr lang="en-NZ" sz="4000" dirty="0"/>
            </a:br>
            <a:endParaRPr lang="en-NZ" sz="4000" dirty="0"/>
          </a:p>
          <a:p>
            <a:r>
              <a:rPr lang="en-NZ" sz="5700" dirty="0"/>
              <a:t>Your default goal—Forgiveness (Lk.23:34)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NZ" sz="4000" dirty="0"/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199E901A-EEDD-43A0-B482-D03B8199A20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746" y="1921566"/>
            <a:ext cx="5416712" cy="3419060"/>
          </a:xfrm>
        </p:spPr>
      </p:pic>
    </p:spTree>
    <p:extLst>
      <p:ext uri="{BB962C8B-B14F-4D97-AF65-F5344CB8AC3E}">
        <p14:creationId xmlns:p14="http://schemas.microsoft.com/office/powerpoint/2010/main" val="1448711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9B80C-E3F0-4296-AC53-1BC4E74A7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5588" cy="6858000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Always going to be those—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Professional complainers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Burdened down with hurt to share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Sinners reflecting their guilt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Who just-don’t-care how you feel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Selfishly looking to take advantage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Who think they’re funny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Are poor communicators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We just don’t get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Who are genuine, but misguided…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86983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9B80C-E3F0-4296-AC53-1BC4E74A7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5588" cy="6858000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Always going to be those—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Professional complainers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Burdened down with hurt to share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Sinners reflecting their guilt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Who just-don’t-care how you feel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Selfishly looking to take advantage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Who think they’re funny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Are poor communicators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We just don’t get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Who are genuine, but misguided…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47944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9B80C-E3F0-4296-AC53-1BC4E74A7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5588" cy="6858000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Always going to be those—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Professional complainers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Burdened down with hurt to share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Sinners reflecting their guilt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Who just-don’t-care how you feel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Selfishly looking to take advantage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Who think they’re funny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Are poor communicators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We just don’t get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Who are genuine, but misguided…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00107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9B80C-E3F0-4296-AC53-1BC4E74A7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5588" cy="6858000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Always going to be those—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Professional complainers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Burdened down with hurt to share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Sinners reflecting their guilt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Who just-don’t-care how you feel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Selfishly looking to take advantage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Who think they’re funny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Are poor communicators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We just don’t get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</a:rPr>
              <a:t>Who are genuine, but misguided…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6907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1687</Words>
  <Application>Microsoft Office PowerPoint</Application>
  <PresentationFormat>Custom</PresentationFormat>
  <Paragraphs>356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4" baseType="lpstr">
      <vt:lpstr>Arial</vt:lpstr>
      <vt:lpstr>Bradley Hand ITC</vt:lpstr>
      <vt:lpstr>Calibri</vt:lpstr>
      <vt:lpstr>Cambria</vt:lpstr>
      <vt:lpstr>Helvetica Neue</vt:lpstr>
      <vt:lpstr>Wingdings</vt:lpstr>
      <vt:lpstr>Office Theme</vt:lpstr>
      <vt:lpstr>PowerPoint Presentation</vt:lpstr>
      <vt:lpstr>Welcome</vt:lpstr>
      <vt:lpstr>Criticism…Again?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Before  Criticism  Comes your way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Criticism  Will Come Your way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Criticism  Best  Defeated Through Resilience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Criticism  Things  Common  To all of us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Staiger</dc:creator>
  <cp:lastModifiedBy>John Staiger</cp:lastModifiedBy>
  <cp:revision>10</cp:revision>
  <dcterms:created xsi:type="dcterms:W3CDTF">2020-05-03T03:49:49Z</dcterms:created>
  <dcterms:modified xsi:type="dcterms:W3CDTF">2020-05-03T05:51:00Z</dcterms:modified>
</cp:coreProperties>
</file>