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301" r:id="rId3"/>
    <p:sldId id="310" r:id="rId4"/>
    <p:sldId id="376" r:id="rId5"/>
    <p:sldId id="388" r:id="rId6"/>
    <p:sldId id="389" r:id="rId7"/>
    <p:sldId id="390" r:id="rId8"/>
    <p:sldId id="381" r:id="rId9"/>
    <p:sldId id="402" r:id="rId10"/>
    <p:sldId id="401" r:id="rId11"/>
    <p:sldId id="382" r:id="rId12"/>
    <p:sldId id="383" r:id="rId13"/>
    <p:sldId id="384" r:id="rId14"/>
    <p:sldId id="385" r:id="rId15"/>
    <p:sldId id="378" r:id="rId16"/>
    <p:sldId id="391" r:id="rId17"/>
    <p:sldId id="387" r:id="rId18"/>
    <p:sldId id="392" r:id="rId19"/>
    <p:sldId id="393" r:id="rId20"/>
    <p:sldId id="394" r:id="rId21"/>
    <p:sldId id="395" r:id="rId22"/>
    <p:sldId id="377" r:id="rId23"/>
    <p:sldId id="396" r:id="rId24"/>
    <p:sldId id="403" r:id="rId25"/>
    <p:sldId id="397" r:id="rId26"/>
    <p:sldId id="398" r:id="rId27"/>
    <p:sldId id="363" r:id="rId28"/>
    <p:sldId id="399" r:id="rId29"/>
    <p:sldId id="400" r:id="rId30"/>
    <p:sldId id="404" r:id="rId31"/>
    <p:sldId id="405" r:id="rId32"/>
    <p:sldId id="40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0CAD-E47F-4EF7-AC9F-E85A21D9191B}" type="datetimeFigureOut">
              <a:rPr lang="en-NZ" smtClean="0"/>
              <a:pPr/>
              <a:t>23/08/2020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48C3-742D-444D-B5B5-190115E102C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862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0CAD-E47F-4EF7-AC9F-E85A21D9191B}" type="datetimeFigureOut">
              <a:rPr lang="en-NZ" smtClean="0"/>
              <a:pPr/>
              <a:t>23/08/2020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48C3-742D-444D-B5B5-190115E102C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496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0CAD-E47F-4EF7-AC9F-E85A21D9191B}" type="datetimeFigureOut">
              <a:rPr lang="en-NZ" smtClean="0"/>
              <a:pPr/>
              <a:t>23/08/2020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48C3-742D-444D-B5B5-190115E102C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199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0CAD-E47F-4EF7-AC9F-E85A21D9191B}" type="datetimeFigureOut">
              <a:rPr lang="en-NZ" smtClean="0"/>
              <a:pPr/>
              <a:t>23/08/2020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48C3-742D-444D-B5B5-190115E102C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94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0CAD-E47F-4EF7-AC9F-E85A21D9191B}" type="datetimeFigureOut">
              <a:rPr lang="en-NZ" smtClean="0"/>
              <a:pPr/>
              <a:t>23/08/2020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48C3-742D-444D-B5B5-190115E102C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51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0CAD-E47F-4EF7-AC9F-E85A21D9191B}" type="datetimeFigureOut">
              <a:rPr lang="en-NZ" smtClean="0"/>
              <a:pPr/>
              <a:t>23/08/2020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48C3-742D-444D-B5B5-190115E102C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888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0CAD-E47F-4EF7-AC9F-E85A21D9191B}" type="datetimeFigureOut">
              <a:rPr lang="en-NZ" smtClean="0"/>
              <a:pPr/>
              <a:t>23/08/2020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48C3-742D-444D-B5B5-190115E102C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57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0CAD-E47F-4EF7-AC9F-E85A21D9191B}" type="datetimeFigureOut">
              <a:rPr lang="en-NZ" smtClean="0"/>
              <a:pPr/>
              <a:t>23/08/2020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48C3-742D-444D-B5B5-190115E102C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542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0CAD-E47F-4EF7-AC9F-E85A21D9191B}" type="datetimeFigureOut">
              <a:rPr lang="en-NZ" smtClean="0"/>
              <a:pPr/>
              <a:t>23/08/2020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48C3-742D-444D-B5B5-190115E102C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966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0CAD-E47F-4EF7-AC9F-E85A21D9191B}" type="datetimeFigureOut">
              <a:rPr lang="en-NZ" smtClean="0"/>
              <a:pPr/>
              <a:t>23/08/2020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48C3-742D-444D-B5B5-190115E102C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322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0CAD-E47F-4EF7-AC9F-E85A21D9191B}" type="datetimeFigureOut">
              <a:rPr lang="en-NZ" smtClean="0"/>
              <a:pPr/>
              <a:t>23/08/2020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48C3-742D-444D-B5B5-190115E102C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080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10CAD-E47F-4EF7-AC9F-E85A21D9191B}" type="datetimeFigureOut">
              <a:rPr lang="en-NZ" smtClean="0"/>
              <a:pPr/>
              <a:t>23/08/2020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648C3-742D-444D-B5B5-190115E102C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91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85A3B99-EB2F-4BAB-AB64-F6E13F957339}"/>
              </a:ext>
            </a:extLst>
          </p:cNvPr>
          <p:cNvSpPr txBox="1">
            <a:spLocks/>
          </p:cNvSpPr>
          <p:nvPr/>
        </p:nvSpPr>
        <p:spPr>
          <a:xfrm>
            <a:off x="0" y="278296"/>
            <a:ext cx="9144000" cy="65797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“So Goes The Church (Part 1).” </a:t>
            </a:r>
          </a:p>
          <a:p>
            <a:pPr marL="0" indent="0">
              <a:buNone/>
            </a:pPr>
            <a:r>
              <a:rPr lang="en-US" sz="800" dirty="0"/>
              <a:t>	</a:t>
            </a:r>
          </a:p>
          <a:p>
            <a:r>
              <a:rPr lang="en-NZ" sz="4800" dirty="0"/>
              <a:t>John Staiger</a:t>
            </a:r>
          </a:p>
          <a:p>
            <a:endParaRPr lang="en-NZ" sz="800" dirty="0"/>
          </a:p>
          <a:p>
            <a:r>
              <a:rPr lang="en-NZ" sz="4800" dirty="0"/>
              <a:t>For Morningside Church of Christ </a:t>
            </a:r>
          </a:p>
          <a:p>
            <a:endParaRPr lang="en-NZ" sz="800" dirty="0"/>
          </a:p>
          <a:p>
            <a:r>
              <a:rPr lang="en-NZ" sz="4800" dirty="0"/>
              <a:t>Sunday 23 August 2020</a:t>
            </a:r>
          </a:p>
          <a:p>
            <a:endParaRPr lang="en-NZ" sz="800" dirty="0"/>
          </a:p>
          <a:p>
            <a:r>
              <a:rPr lang="en-NZ" sz="4800" dirty="0"/>
              <a:t>PM Sermon</a:t>
            </a:r>
          </a:p>
          <a:p>
            <a:endParaRPr lang="en-NZ" sz="800" dirty="0"/>
          </a:p>
          <a:p>
            <a:r>
              <a:rPr lang="en-NZ" sz="4800" dirty="0"/>
              <a:t>Broadcast on Facebook Live from Massey, NZ.</a:t>
            </a:r>
          </a:p>
        </p:txBody>
      </p:sp>
    </p:spTree>
    <p:extLst>
      <p:ext uri="{BB962C8B-B14F-4D97-AF65-F5344CB8AC3E}">
        <p14:creationId xmlns:p14="http://schemas.microsoft.com/office/powerpoint/2010/main" val="61351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590262"/>
            <a:ext cx="9143999" cy="5267738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 ‘The Churches’ must raise up and  send…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49FE22-A94A-453E-BFCB-692719B6E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1742623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590262"/>
            <a:ext cx="9143999" cy="5267738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 ‘The Churches’ must raise up and send…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Romans 10:14—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2660C80-AEE1-4A54-BE0A-EF77AD7A2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1341856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590262"/>
            <a:ext cx="9143999" cy="5267738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 ‘The Churches’ must raise up and send…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Romans 10:14—</a:t>
            </a:r>
          </a:p>
          <a:p>
            <a:pPr algn="ctr"/>
            <a:r>
              <a:rPr lang="en-NZ" sz="4000" b="1" i="0" baseline="30000" dirty="0">
                <a:solidFill>
                  <a:schemeClr val="bg1"/>
                </a:solidFill>
                <a:effectLst/>
                <a:latin typeface="system-ui"/>
              </a:rPr>
              <a:t>14 </a:t>
            </a: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How then will they call on Him in whom they have not believed?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3074775-BDED-4595-B3E0-C142DC64B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3541255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590262"/>
            <a:ext cx="9143999" cy="5267738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 ‘The Churches’ must raise up and send…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Romans 10:14—</a:t>
            </a:r>
          </a:p>
          <a:p>
            <a:pPr algn="ctr"/>
            <a:r>
              <a:rPr lang="en-NZ" sz="4000" b="1" i="0" baseline="30000" dirty="0">
                <a:solidFill>
                  <a:schemeClr val="bg1"/>
                </a:solidFill>
                <a:effectLst/>
                <a:latin typeface="system-ui"/>
              </a:rPr>
              <a:t>14 </a:t>
            </a: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How then will they call on Him in whom they have not believed? </a:t>
            </a:r>
          </a:p>
          <a:p>
            <a:pPr algn="ctr"/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How will they believe in Him whom they have not heard? </a:t>
            </a:r>
          </a:p>
          <a:p>
            <a:pPr algn="ctr"/>
            <a:r>
              <a:rPr lang="en-NZ" sz="4000" b="0" i="0" dirty="0">
                <a:effectLst/>
                <a:latin typeface="system-ui"/>
              </a:rPr>
              <a:t>And how will they hear without a preacher? </a:t>
            </a:r>
            <a:r>
              <a:rPr lang="en-NZ" sz="1400" b="0" i="0" dirty="0">
                <a:effectLst/>
                <a:latin typeface="system-ui"/>
              </a:rPr>
              <a:t>(NASB95)</a:t>
            </a:r>
            <a:endParaRPr lang="en-NZ" sz="4000" b="0" i="0" dirty="0">
              <a:effectLst/>
              <a:latin typeface="system-u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138E2F-D18D-4BD7-889D-296448A1F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3687121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590262"/>
            <a:ext cx="9143999" cy="5267738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 ‘The Churches’ must raise up and send…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Romans 10:14—</a:t>
            </a:r>
          </a:p>
          <a:p>
            <a:pPr algn="ctr"/>
            <a:r>
              <a:rPr lang="en-NZ" sz="4000" b="1" i="0" baseline="30000" dirty="0">
                <a:solidFill>
                  <a:schemeClr val="bg1"/>
                </a:solidFill>
                <a:effectLst/>
                <a:latin typeface="system-ui"/>
              </a:rPr>
              <a:t>14 </a:t>
            </a: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How then will they call on Him in whom they have not believed? </a:t>
            </a:r>
          </a:p>
          <a:p>
            <a:pPr algn="ctr"/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How will they believe in Him whom they have not heard? </a:t>
            </a:r>
          </a:p>
          <a:p>
            <a:pPr algn="ctr"/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And how will they hear without a preacher? </a:t>
            </a:r>
            <a:r>
              <a:rPr lang="en-NZ" sz="1400" b="0" i="0" dirty="0">
                <a:solidFill>
                  <a:schemeClr val="bg1"/>
                </a:solidFill>
                <a:effectLst/>
                <a:latin typeface="system-ui"/>
              </a:rPr>
              <a:t>(NASB95)</a:t>
            </a:r>
            <a:endParaRPr lang="en-NZ" sz="4000" b="0" i="0" dirty="0">
              <a:solidFill>
                <a:schemeClr val="bg1"/>
              </a:solidFill>
              <a:effectLst/>
              <a:latin typeface="system-u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1651861-87CD-4297-8E2F-7CD86C2E1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4020376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802296"/>
            <a:ext cx="9143999" cy="5055703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And if I may also add…</a:t>
            </a:r>
          </a:p>
          <a:p>
            <a:pPr algn="l"/>
            <a:endParaRPr lang="en-NZ" sz="40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17460C-FB92-41ED-AA9D-2D6A6F409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145761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802296"/>
            <a:ext cx="9143999" cy="5055703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And if I may also add…</a:t>
            </a:r>
          </a:p>
          <a:p>
            <a:pPr algn="l"/>
            <a:endParaRPr lang="en-NZ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“Only when we raise up </a:t>
            </a: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an army of preachers </a:t>
            </a: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from within our congregations </a:t>
            </a: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will the gospel go around the world!”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D96DA93-34B8-45A0-A5E8-8C17CE352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3111889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590262"/>
            <a:ext cx="9143999" cy="5267738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Where is that army of preachers?</a:t>
            </a:r>
            <a:endParaRPr lang="en-NZ" sz="4000" b="0" i="0" dirty="0">
              <a:solidFill>
                <a:schemeClr val="bg1"/>
              </a:solidFill>
              <a:effectLst/>
              <a:latin typeface="system-u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276950A-D5BF-4168-A948-30AE08AA6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2425075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590262"/>
            <a:ext cx="9143999" cy="5267738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Where is that army of preachers?</a:t>
            </a:r>
            <a:endParaRPr lang="en-NZ" sz="1600" dirty="0">
              <a:solidFill>
                <a:schemeClr val="bg1"/>
              </a:solidFill>
              <a:latin typeface="system-ui"/>
            </a:endParaRPr>
          </a:p>
          <a:p>
            <a:pPr marL="0" indent="0" algn="l">
              <a:buNone/>
            </a:pPr>
            <a:endParaRPr lang="en-NZ" sz="1600" dirty="0">
              <a:solidFill>
                <a:schemeClr val="bg1"/>
              </a:solidFill>
              <a:latin typeface="system-ui"/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Missionaries are out there—churches are sending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7BD176-C2FA-43E9-B2BD-220D4C2E3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1489457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590262"/>
            <a:ext cx="9143999" cy="5267738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Where is that army of preachers?</a:t>
            </a:r>
            <a:endParaRPr lang="en-NZ" sz="1600" dirty="0">
              <a:solidFill>
                <a:schemeClr val="bg1"/>
              </a:solidFill>
              <a:latin typeface="system-ui"/>
            </a:endParaRPr>
          </a:p>
          <a:p>
            <a:pPr marL="0" indent="0" algn="l">
              <a:buNone/>
            </a:pPr>
            <a:endParaRPr lang="en-NZ" sz="1600" dirty="0">
              <a:solidFill>
                <a:schemeClr val="bg1"/>
              </a:solidFill>
              <a:latin typeface="system-ui"/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Missionaries are out there—churches are sending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Missionaries can be thanked for being the first to look to a new generation of preachers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7BD176-C2FA-43E9-B2BD-220D4C2E3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15414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7AF65-6D8F-445A-8CAF-FFB7E775D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dirty="0"/>
              <a:t>“</a:t>
            </a:r>
            <a:r>
              <a:rPr lang="en-NZ" sz="7200" b="1" dirty="0">
                <a:solidFill>
                  <a:schemeClr val="bg1"/>
                </a:solidFill>
              </a:rPr>
              <a:t>So goes the church</a:t>
            </a:r>
            <a:r>
              <a:rPr lang="en-US" sz="7200" dirty="0"/>
              <a:t>”</a:t>
            </a:r>
            <a:endParaRPr lang="en-NZ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357E3-9702-4530-98D1-413CE41C93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6600" dirty="0"/>
              <a:t>Part 1.</a:t>
            </a:r>
          </a:p>
        </p:txBody>
      </p:sp>
    </p:spTree>
    <p:extLst>
      <p:ext uri="{BB962C8B-B14F-4D97-AF65-F5344CB8AC3E}">
        <p14:creationId xmlns:p14="http://schemas.microsoft.com/office/powerpoint/2010/main" val="2315280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590262"/>
            <a:ext cx="9143999" cy="5267738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Where is that army of preachers?</a:t>
            </a:r>
            <a:endParaRPr lang="en-NZ" sz="1600" dirty="0">
              <a:solidFill>
                <a:schemeClr val="bg1"/>
              </a:solidFill>
              <a:latin typeface="system-ui"/>
            </a:endParaRPr>
          </a:p>
          <a:p>
            <a:pPr marL="0" indent="0" algn="l">
              <a:buNone/>
            </a:pPr>
            <a:endParaRPr lang="en-NZ" sz="1600" dirty="0">
              <a:solidFill>
                <a:schemeClr val="bg1"/>
              </a:solidFill>
              <a:latin typeface="system-ui"/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Missionaries are out there—churches are sending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Missionaries can be thanked for being the first to look to a new generation of preachers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May their tribe increase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7BD176-C2FA-43E9-B2BD-220D4C2E3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3825827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590262"/>
            <a:ext cx="9143999" cy="5267738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Where is that army of preachers?</a:t>
            </a:r>
            <a:endParaRPr lang="en-NZ" sz="1600" dirty="0">
              <a:solidFill>
                <a:schemeClr val="bg1"/>
              </a:solidFill>
              <a:latin typeface="system-ui"/>
            </a:endParaRPr>
          </a:p>
          <a:p>
            <a:pPr marL="0" indent="0" algn="l">
              <a:buNone/>
            </a:pPr>
            <a:endParaRPr lang="en-NZ" sz="1600" dirty="0">
              <a:solidFill>
                <a:schemeClr val="bg1"/>
              </a:solidFill>
              <a:latin typeface="system-ui"/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Missionaries are out there—churches are sending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Missionaries can be thanked for being the first to look to a new generation of preachers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May their tribe increase.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And increase it must…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7BD176-C2FA-43E9-B2BD-220D4C2E3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2764767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225136"/>
            <a:ext cx="9143999" cy="5632864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We, ‘The Churches,’ are in the business of Equipping saints for service: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E61758-2CA2-4508-A62B-1DC42370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4017759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225136"/>
            <a:ext cx="9143999" cy="5632864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We, ‘The Churches,’ are in the business of Equipping saints for service: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All of us must open our Bibles and hearts to the teachings of the Saviour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E61758-2CA2-4508-A62B-1DC42370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2978706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225136"/>
            <a:ext cx="9143999" cy="5632864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We, ‘The Churches,’ are in the business of Equipping saints for service: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All of us must open our Bibles and hearts to the teachings of the Saviour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NZ" sz="4000" spc="-100" dirty="0">
                <a:solidFill>
                  <a:schemeClr val="bg1"/>
                </a:solidFill>
              </a:rPr>
              <a:t>Only then will others take us seriously…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E61758-2CA2-4508-A62B-1DC42370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12409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225136"/>
            <a:ext cx="9143999" cy="5632864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We, ‘The Churches,’ are in the business of Equipping saints for service: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All of us must open our Bibles and hearts to the teachings of the Saviour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NZ" sz="4000" spc="-100" dirty="0">
                <a:solidFill>
                  <a:schemeClr val="bg1"/>
                </a:solidFill>
              </a:rPr>
              <a:t>Only then will others take us seriously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As doing our part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E61758-2CA2-4508-A62B-1DC42370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2685701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225136"/>
            <a:ext cx="9143999" cy="5632864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We, ‘The Churches,’ are in the business of Equipping saints for service: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All of us must open our Bibles and hearts to the teachings of the Saviour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NZ" sz="4000" spc="-100" dirty="0">
                <a:solidFill>
                  <a:schemeClr val="bg1"/>
                </a:solidFill>
              </a:rPr>
              <a:t>Only then will others take us seriously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As doing our part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NZ" sz="4000" dirty="0">
                <a:solidFill>
                  <a:schemeClr val="bg1"/>
                </a:solidFill>
              </a:rPr>
              <a:t>2 Timothy 2:1-2—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E61758-2CA2-4508-A62B-1DC42370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276245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219200"/>
            <a:ext cx="9143999" cy="5638799"/>
          </a:xfrm>
        </p:spPr>
        <p:txBody>
          <a:bodyPr>
            <a:noAutofit/>
          </a:bodyPr>
          <a:lstStyle/>
          <a:p>
            <a:pPr algn="l"/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2 Timothy 2:1-2—</a:t>
            </a:r>
            <a:r>
              <a:rPr lang="en-NZ" sz="4000" b="1" i="0" baseline="30000" dirty="0">
                <a:solidFill>
                  <a:schemeClr val="bg1"/>
                </a:solidFill>
                <a:effectLst/>
                <a:latin typeface="system-ui"/>
              </a:rPr>
              <a:t>1</a:t>
            </a: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You therefore, my son, be strong in the grace that is in Christ Jesus. </a:t>
            </a:r>
            <a:r>
              <a:rPr lang="en-NZ" sz="4000" b="1" i="0" baseline="30000" dirty="0">
                <a:solidFill>
                  <a:schemeClr val="bg1"/>
                </a:solidFill>
                <a:effectLst/>
                <a:latin typeface="system-ui"/>
              </a:rPr>
              <a:t>2 </a:t>
            </a: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The things which you have heard from me in the presence of many witnesses, entrust these to faithful men who will be able to teach others also. </a:t>
            </a:r>
            <a:r>
              <a:rPr lang="en-NZ" sz="1400" b="0" i="0" dirty="0">
                <a:solidFill>
                  <a:schemeClr val="bg1"/>
                </a:solidFill>
                <a:effectLst/>
                <a:latin typeface="system-ui"/>
              </a:rPr>
              <a:t>(NASB95)</a:t>
            </a:r>
            <a:endParaRPr lang="en-NZ" sz="4000" b="0" i="0" dirty="0">
              <a:solidFill>
                <a:schemeClr val="bg1"/>
              </a:solidFill>
              <a:effectLst/>
              <a:latin typeface="system-u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76B8854-892F-4058-90A7-52A1A668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3122838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225136"/>
            <a:ext cx="9143999" cy="5632864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We, ‘The Churches,’ are in the business of Equipping saints for service: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eriod" startAt="4"/>
            </a:pPr>
            <a:r>
              <a:rPr lang="en-NZ" sz="4000" dirty="0">
                <a:solidFill>
                  <a:schemeClr val="bg1"/>
                </a:solidFill>
              </a:rPr>
              <a:t>2 Timothy 2:1-2—</a:t>
            </a:r>
          </a:p>
          <a:p>
            <a:pPr marL="1657350" lvl="2" indent="-742950">
              <a:buFont typeface="+mj-lt"/>
              <a:buAutoNum type="alphaLcParenR"/>
            </a:pPr>
            <a:r>
              <a:rPr lang="en-NZ" sz="3600" b="0" i="0" spc="-100" dirty="0">
                <a:solidFill>
                  <a:schemeClr val="bg1"/>
                </a:solidFill>
                <a:effectLst/>
                <a:latin typeface="system-ui"/>
              </a:rPr>
              <a:t>V.1. ‘Be strong in the grace that is in Christ Jesus’</a:t>
            </a:r>
            <a:endParaRPr lang="en-NZ" sz="3600" spc="-1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E61758-2CA2-4508-A62B-1DC42370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22714042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225136"/>
            <a:ext cx="9143999" cy="5632864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We, ‘The Churches,’ are in the business of Equipping saints for service: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eriod" startAt="4"/>
            </a:pPr>
            <a:r>
              <a:rPr lang="en-NZ" sz="4000" dirty="0">
                <a:solidFill>
                  <a:schemeClr val="bg1"/>
                </a:solidFill>
              </a:rPr>
              <a:t>2 Timothy 2:1-2—</a:t>
            </a:r>
          </a:p>
          <a:p>
            <a:pPr marL="1657350" lvl="2" indent="-742950">
              <a:buFont typeface="+mj-lt"/>
              <a:buAutoNum type="alphaLcParenR" startAt="2"/>
            </a:pPr>
            <a:r>
              <a:rPr lang="en-NZ" sz="3600" b="0" i="0" spc="-100" dirty="0">
                <a:solidFill>
                  <a:schemeClr val="bg1"/>
                </a:solidFill>
                <a:effectLst/>
                <a:latin typeface="system-ui"/>
              </a:rPr>
              <a:t>V.2. </a:t>
            </a:r>
          </a:p>
          <a:p>
            <a:pPr marL="2114550" lvl="3" indent="-742950">
              <a:buFont typeface="+mj-lt"/>
              <a:buAutoNum type="romanLcPeriod"/>
            </a:pPr>
            <a:r>
              <a:rPr lang="en-NZ" sz="3400" b="0" i="0" spc="-100" dirty="0">
                <a:solidFill>
                  <a:schemeClr val="bg1"/>
                </a:solidFill>
                <a:effectLst/>
                <a:latin typeface="system-ui"/>
              </a:rPr>
              <a:t>‘</a:t>
            </a:r>
            <a:r>
              <a:rPr lang="en-NZ" sz="3400" b="0" i="0" dirty="0">
                <a:solidFill>
                  <a:schemeClr val="bg1"/>
                </a:solidFill>
                <a:effectLst/>
                <a:latin typeface="system-ui"/>
              </a:rPr>
              <a:t>Things which you have heard from me…’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E61758-2CA2-4508-A62B-1DC42370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312000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39BE2-10AC-4D58-B8F3-7A69C1A25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802296"/>
            <a:ext cx="9143999" cy="5055703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Ira North used to say often: </a:t>
            </a:r>
          </a:p>
          <a:p>
            <a:pPr marL="0" indent="0" algn="ctr">
              <a:buNone/>
            </a:pPr>
            <a:endParaRPr lang="en-NZ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“As the Sunday School goes, </a:t>
            </a: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so goes the congregation.”</a:t>
            </a:r>
          </a:p>
          <a:p>
            <a:pPr algn="l"/>
            <a:endParaRPr lang="en-NZ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02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225136"/>
            <a:ext cx="9143999" cy="5632864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We, ‘The Churches,’ are in the business of Equipping saints for service: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eriod" startAt="4"/>
            </a:pPr>
            <a:r>
              <a:rPr lang="en-NZ" sz="4000" dirty="0">
                <a:solidFill>
                  <a:schemeClr val="bg1"/>
                </a:solidFill>
              </a:rPr>
              <a:t>2 Timothy 2:1-2—</a:t>
            </a:r>
          </a:p>
          <a:p>
            <a:pPr marL="1657350" lvl="2" indent="-742950">
              <a:buFont typeface="+mj-lt"/>
              <a:buAutoNum type="alphaLcParenR" startAt="2"/>
            </a:pPr>
            <a:r>
              <a:rPr lang="en-NZ" sz="3600" b="0" i="0" spc="-100" dirty="0">
                <a:solidFill>
                  <a:schemeClr val="bg1"/>
                </a:solidFill>
                <a:effectLst/>
                <a:latin typeface="system-ui"/>
              </a:rPr>
              <a:t>V.2. </a:t>
            </a:r>
          </a:p>
          <a:p>
            <a:pPr marL="2114550" lvl="3" indent="-742950">
              <a:buFont typeface="+mj-lt"/>
              <a:buAutoNum type="romanLcPeriod"/>
            </a:pPr>
            <a:r>
              <a:rPr lang="en-NZ" sz="3400" b="0" i="0" spc="-100" dirty="0">
                <a:solidFill>
                  <a:schemeClr val="bg1"/>
                </a:solidFill>
                <a:effectLst/>
                <a:latin typeface="system-ui"/>
              </a:rPr>
              <a:t>‘</a:t>
            </a:r>
            <a:r>
              <a:rPr lang="en-NZ" sz="3400" b="0" i="0" dirty="0">
                <a:solidFill>
                  <a:schemeClr val="bg1"/>
                </a:solidFill>
                <a:effectLst/>
                <a:latin typeface="system-ui"/>
              </a:rPr>
              <a:t>Things which you have heard from me…’</a:t>
            </a:r>
          </a:p>
          <a:p>
            <a:pPr marL="2114550" lvl="3" indent="-742950">
              <a:buFont typeface="+mj-lt"/>
              <a:buAutoNum type="romanLcPeriod"/>
            </a:pPr>
            <a:r>
              <a:rPr lang="en-NZ" sz="3400" b="0" i="0" dirty="0">
                <a:solidFill>
                  <a:schemeClr val="bg1"/>
                </a:solidFill>
                <a:effectLst/>
                <a:latin typeface="system-ui"/>
              </a:rPr>
              <a:t>‘</a:t>
            </a:r>
            <a:r>
              <a:rPr lang="en-NZ" sz="3400" dirty="0">
                <a:solidFill>
                  <a:schemeClr val="bg1"/>
                </a:solidFill>
                <a:latin typeface="system-ui"/>
              </a:rPr>
              <a:t>E</a:t>
            </a:r>
            <a:r>
              <a:rPr lang="en-NZ" sz="3400" b="0" i="0" dirty="0">
                <a:solidFill>
                  <a:schemeClr val="bg1"/>
                </a:solidFill>
                <a:effectLst/>
                <a:latin typeface="system-ui"/>
              </a:rPr>
              <a:t>ntrust these to faithful men…’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E61758-2CA2-4508-A62B-1DC42370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38018508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225136"/>
            <a:ext cx="9143999" cy="5632864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We, ‘The Churches,’ are in the business of Equipping saints for service: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eriod" startAt="4"/>
            </a:pPr>
            <a:r>
              <a:rPr lang="en-NZ" sz="4000" dirty="0">
                <a:solidFill>
                  <a:schemeClr val="bg1"/>
                </a:solidFill>
              </a:rPr>
              <a:t>2 Timothy 2:1-2—</a:t>
            </a:r>
          </a:p>
          <a:p>
            <a:pPr marL="1657350" lvl="2" indent="-742950">
              <a:buFont typeface="+mj-lt"/>
              <a:buAutoNum type="alphaLcParenR" startAt="2"/>
            </a:pPr>
            <a:r>
              <a:rPr lang="en-NZ" sz="3600" b="0" i="0" spc="-100" dirty="0">
                <a:solidFill>
                  <a:schemeClr val="bg1"/>
                </a:solidFill>
                <a:effectLst/>
                <a:latin typeface="system-ui"/>
              </a:rPr>
              <a:t>V.2. </a:t>
            </a:r>
          </a:p>
          <a:p>
            <a:pPr marL="2114550" lvl="3" indent="-742950">
              <a:buFont typeface="+mj-lt"/>
              <a:buAutoNum type="romanLcPeriod"/>
            </a:pPr>
            <a:r>
              <a:rPr lang="en-NZ" sz="3400" b="0" i="0" spc="-100" dirty="0">
                <a:solidFill>
                  <a:schemeClr val="bg1"/>
                </a:solidFill>
                <a:effectLst/>
                <a:latin typeface="system-ui"/>
              </a:rPr>
              <a:t>‘</a:t>
            </a:r>
            <a:r>
              <a:rPr lang="en-NZ" sz="3400" b="0" i="0" dirty="0">
                <a:solidFill>
                  <a:schemeClr val="bg1"/>
                </a:solidFill>
                <a:effectLst/>
                <a:latin typeface="system-ui"/>
              </a:rPr>
              <a:t>Things which you have heard from me…’</a:t>
            </a:r>
          </a:p>
          <a:p>
            <a:pPr marL="2114550" lvl="3" indent="-742950">
              <a:buFont typeface="+mj-lt"/>
              <a:buAutoNum type="romanLcPeriod"/>
            </a:pPr>
            <a:r>
              <a:rPr lang="en-NZ" sz="3400" b="0" i="0" dirty="0">
                <a:solidFill>
                  <a:schemeClr val="bg1"/>
                </a:solidFill>
                <a:effectLst/>
                <a:latin typeface="system-ui"/>
              </a:rPr>
              <a:t>‘</a:t>
            </a:r>
            <a:r>
              <a:rPr lang="en-NZ" sz="3400" dirty="0">
                <a:solidFill>
                  <a:schemeClr val="bg1"/>
                </a:solidFill>
                <a:latin typeface="system-ui"/>
              </a:rPr>
              <a:t>E</a:t>
            </a:r>
            <a:r>
              <a:rPr lang="en-NZ" sz="3400" b="0" i="0" dirty="0">
                <a:solidFill>
                  <a:schemeClr val="bg1"/>
                </a:solidFill>
                <a:effectLst/>
                <a:latin typeface="system-ui"/>
              </a:rPr>
              <a:t>ntrust these to faithful men…’ </a:t>
            </a:r>
          </a:p>
          <a:p>
            <a:pPr marL="2114550" lvl="3" indent="-742950">
              <a:buFont typeface="+mj-lt"/>
              <a:buAutoNum type="romanLcPeriod"/>
            </a:pPr>
            <a:r>
              <a:rPr lang="en-NZ" sz="3400" dirty="0">
                <a:solidFill>
                  <a:schemeClr val="bg1"/>
                </a:solidFill>
                <a:latin typeface="system-ui"/>
              </a:rPr>
              <a:t>‘W</a:t>
            </a:r>
            <a:r>
              <a:rPr lang="en-NZ" sz="3400" b="0" i="0" dirty="0">
                <a:solidFill>
                  <a:schemeClr val="bg1"/>
                </a:solidFill>
                <a:effectLst/>
                <a:latin typeface="system-ui"/>
              </a:rPr>
              <a:t>ho will be able to teach others also.’</a:t>
            </a:r>
            <a:endParaRPr lang="en-NZ" sz="3400" spc="-1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E61758-2CA2-4508-A62B-1DC42370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40754974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225136"/>
            <a:ext cx="9143999" cy="5632864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We, ‘The Churches,’ are in the business of Equipping saints for service:</a:t>
            </a:r>
          </a:p>
          <a:p>
            <a:pPr algn="l"/>
            <a:endParaRPr lang="en-NZ" sz="8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eriod" startAt="5"/>
            </a:pPr>
            <a:r>
              <a:rPr lang="en-NZ" sz="4000" dirty="0">
                <a:solidFill>
                  <a:schemeClr val="bg1"/>
                </a:solidFill>
              </a:rPr>
              <a:t>Ephesians 4:11-12—</a:t>
            </a:r>
            <a:r>
              <a:rPr lang="en-NZ" sz="4000" b="1" i="0" baseline="30000" dirty="0">
                <a:solidFill>
                  <a:schemeClr val="bg1"/>
                </a:solidFill>
                <a:effectLst/>
                <a:latin typeface="system-ui"/>
              </a:rPr>
              <a:t>11 </a:t>
            </a: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And He gave some </a:t>
            </a:r>
            <a:r>
              <a:rPr lang="en-NZ" sz="4000" b="0" i="1" dirty="0">
                <a:solidFill>
                  <a:schemeClr val="bg1"/>
                </a:solidFill>
                <a:effectLst/>
                <a:latin typeface="system-ui"/>
              </a:rPr>
              <a:t>as</a:t>
            </a: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 apostles, and some </a:t>
            </a:r>
            <a:r>
              <a:rPr lang="en-NZ" sz="4000" b="0" i="1" dirty="0">
                <a:solidFill>
                  <a:schemeClr val="bg1"/>
                </a:solidFill>
                <a:effectLst/>
                <a:latin typeface="system-ui"/>
              </a:rPr>
              <a:t>as </a:t>
            </a: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prophets, and some </a:t>
            </a:r>
            <a:r>
              <a:rPr lang="en-NZ" sz="4000" b="0" i="1" dirty="0">
                <a:solidFill>
                  <a:schemeClr val="bg1"/>
                </a:solidFill>
                <a:effectLst/>
                <a:latin typeface="system-ui"/>
              </a:rPr>
              <a:t>as</a:t>
            </a: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 evangelists, and some </a:t>
            </a:r>
            <a:r>
              <a:rPr lang="en-NZ" sz="4000" b="0" i="1" dirty="0">
                <a:solidFill>
                  <a:schemeClr val="bg1"/>
                </a:solidFill>
                <a:effectLst/>
                <a:latin typeface="system-ui"/>
              </a:rPr>
              <a:t>as</a:t>
            </a: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 pastors and teachers, </a:t>
            </a:r>
            <a:r>
              <a:rPr lang="en-NZ" sz="4000" b="1" i="0" baseline="30000" dirty="0">
                <a:solidFill>
                  <a:schemeClr val="bg1"/>
                </a:solidFill>
                <a:effectLst/>
                <a:latin typeface="system-ui"/>
              </a:rPr>
              <a:t>12</a:t>
            </a:r>
            <a:r>
              <a:rPr lang="en-NZ" sz="4000" b="0" i="0" dirty="0">
                <a:solidFill>
                  <a:schemeClr val="bg1"/>
                </a:solidFill>
                <a:effectLst/>
                <a:latin typeface="system-ui"/>
              </a:rPr>
              <a:t>for the equipping of the saints for the work of service, to the building up of the body of Christ; </a:t>
            </a:r>
            <a:r>
              <a:rPr lang="en-NZ" sz="1400" b="0" i="0" dirty="0">
                <a:solidFill>
                  <a:schemeClr val="bg1"/>
                </a:solidFill>
                <a:effectLst/>
                <a:latin typeface="system-ui"/>
              </a:rPr>
              <a:t>(NASB95)</a:t>
            </a:r>
            <a:endParaRPr lang="en-NZ" sz="40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E61758-2CA2-4508-A62B-1DC42370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110807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802296"/>
            <a:ext cx="9143999" cy="5055703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If I may be so bold as to add to that by saying: </a:t>
            </a:r>
          </a:p>
          <a:p>
            <a:pPr marL="0" indent="0" algn="ctr">
              <a:buNone/>
            </a:pPr>
            <a:endParaRPr lang="en-NZ" sz="4000" dirty="0">
              <a:solidFill>
                <a:schemeClr val="bg1"/>
              </a:solidFill>
            </a:endParaRPr>
          </a:p>
          <a:p>
            <a:pPr algn="l"/>
            <a:endParaRPr lang="en-NZ" sz="40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13091F-C8EB-4321-9DB8-F759FA4A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258693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802296"/>
            <a:ext cx="9143999" cy="5055703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If I may be so bold as to add to that by saying: </a:t>
            </a:r>
          </a:p>
          <a:p>
            <a:pPr marL="0" indent="0" algn="ctr">
              <a:buNone/>
            </a:pPr>
            <a:endParaRPr lang="en-NZ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“As the Preaching goes, </a:t>
            </a:r>
          </a:p>
          <a:p>
            <a:pPr algn="l"/>
            <a:endParaRPr lang="en-NZ" sz="40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712D7F-AD44-4043-8067-130F65393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167232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802296"/>
            <a:ext cx="9143999" cy="5055703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If I may be so bold as to add to that by saying: </a:t>
            </a:r>
          </a:p>
          <a:p>
            <a:pPr marL="0" indent="0" algn="ctr">
              <a:buNone/>
            </a:pPr>
            <a:endParaRPr lang="en-NZ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“As the Preaching goes, </a:t>
            </a: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so goes the Sunday School, </a:t>
            </a: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And…</a:t>
            </a:r>
          </a:p>
          <a:p>
            <a:pPr algn="l"/>
            <a:endParaRPr lang="en-NZ" sz="40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3C238C-03E6-403C-A267-D7D6559A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3736390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802296"/>
            <a:ext cx="9143999" cy="5055703"/>
          </a:xfrm>
        </p:spPr>
        <p:txBody>
          <a:bodyPr>
            <a:noAutofit/>
          </a:bodyPr>
          <a:lstStyle/>
          <a:p>
            <a:pPr algn="l"/>
            <a:r>
              <a:rPr lang="en-NZ" sz="4000" dirty="0">
                <a:solidFill>
                  <a:schemeClr val="bg1"/>
                </a:solidFill>
              </a:rPr>
              <a:t>If I may be so bold as to add to that by saying: </a:t>
            </a:r>
          </a:p>
          <a:p>
            <a:pPr marL="0" indent="0" algn="ctr">
              <a:buNone/>
            </a:pPr>
            <a:endParaRPr lang="en-NZ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“As the Preaching goes, </a:t>
            </a: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so goes the Sunday School, </a:t>
            </a: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and </a:t>
            </a:r>
          </a:p>
          <a:p>
            <a:pPr marL="0" indent="0" algn="ctr">
              <a:buNone/>
            </a:pPr>
            <a:r>
              <a:rPr lang="en-NZ" sz="4000" u="sng" dirty="0">
                <a:solidFill>
                  <a:schemeClr val="bg1"/>
                </a:solidFill>
              </a:rPr>
              <a:t>So Goes the Church</a:t>
            </a:r>
            <a:r>
              <a:rPr lang="en-NZ" sz="4000" dirty="0">
                <a:solidFill>
                  <a:schemeClr val="bg1"/>
                </a:solidFill>
              </a:rPr>
              <a:t>.”</a:t>
            </a:r>
          </a:p>
          <a:p>
            <a:pPr algn="l"/>
            <a:endParaRPr lang="en-NZ" sz="40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915222B-58F9-43F0-9B7B-61DA06CBC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269232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590262"/>
            <a:ext cx="9143999" cy="52677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NZ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NZ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If you want to know the </a:t>
            </a: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future of the Lord’s church, </a:t>
            </a: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look at the preaching.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49FE22-A94A-453E-BFCB-692719B6E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853956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623D8-25E4-42EE-A8DC-CB56A344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590262"/>
            <a:ext cx="9143999" cy="52677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NZ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Because ultimately,</a:t>
            </a: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What is preached from our pulpits </a:t>
            </a: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Determines the direction </a:t>
            </a:r>
          </a:p>
          <a:p>
            <a:pPr marL="0" indent="0" algn="ctr">
              <a:buNone/>
            </a:pPr>
            <a:r>
              <a:rPr lang="en-NZ" sz="4000" dirty="0">
                <a:solidFill>
                  <a:schemeClr val="bg1"/>
                </a:solidFill>
              </a:rPr>
              <a:t>of the Lord’s church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49FE22-A94A-453E-BFCB-692719B6E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135"/>
          </a:xfrm>
        </p:spPr>
        <p:txBody>
          <a:bodyPr>
            <a:normAutofit/>
          </a:bodyPr>
          <a:lstStyle/>
          <a:p>
            <a:pPr algn="ctr"/>
            <a:r>
              <a:rPr lang="en-NZ" sz="6000" b="1" dirty="0">
                <a:solidFill>
                  <a:schemeClr val="bg1"/>
                </a:solidFill>
              </a:rPr>
              <a:t>So goes the church</a:t>
            </a:r>
          </a:p>
        </p:txBody>
      </p:sp>
    </p:spTree>
    <p:extLst>
      <p:ext uri="{BB962C8B-B14F-4D97-AF65-F5344CB8AC3E}">
        <p14:creationId xmlns:p14="http://schemas.microsoft.com/office/powerpoint/2010/main" val="266870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1084</Words>
  <Application>Microsoft Office PowerPoint</Application>
  <PresentationFormat>On-screen Show (4:3)</PresentationFormat>
  <Paragraphs>163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system-ui</vt:lpstr>
      <vt:lpstr>Office Theme</vt:lpstr>
      <vt:lpstr>PowerPoint Presentation</vt:lpstr>
      <vt:lpstr>“So goes the church”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  <vt:lpstr>So goes the church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89</cp:revision>
  <dcterms:created xsi:type="dcterms:W3CDTF">2020-08-01T19:06:01Z</dcterms:created>
  <dcterms:modified xsi:type="dcterms:W3CDTF">2020-08-23T05:59:43Z</dcterms:modified>
</cp:coreProperties>
</file>