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423" r:id="rId3"/>
    <p:sldId id="473" r:id="rId4"/>
    <p:sldId id="472" r:id="rId5"/>
    <p:sldId id="482" r:id="rId6"/>
    <p:sldId id="475" r:id="rId7"/>
    <p:sldId id="483" r:id="rId8"/>
    <p:sldId id="471" r:id="rId9"/>
    <p:sldId id="467" r:id="rId10"/>
    <p:sldId id="476" r:id="rId11"/>
    <p:sldId id="477" r:id="rId12"/>
    <p:sldId id="462" r:id="rId13"/>
    <p:sldId id="478" r:id="rId14"/>
    <p:sldId id="479" r:id="rId15"/>
    <p:sldId id="485" r:id="rId16"/>
    <p:sldId id="484" r:id="rId17"/>
    <p:sldId id="486" r:id="rId18"/>
    <p:sldId id="480" r:id="rId19"/>
    <p:sldId id="487" r:id="rId20"/>
    <p:sldId id="481" r:id="rId21"/>
    <p:sldId id="465" r:id="rId22"/>
    <p:sldId id="490" r:id="rId23"/>
    <p:sldId id="457" r:id="rId24"/>
    <p:sldId id="489" r:id="rId25"/>
    <p:sldId id="470" r:id="rId26"/>
    <p:sldId id="456" r:id="rId27"/>
    <p:sldId id="488" r:id="rId28"/>
    <p:sldId id="40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25/10/2021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33437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25/10/2021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123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25/10/2021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985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25/10/2021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53079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63DD58-AF44-414E-8EE6-274F67F68675}" type="datetimeFigureOut">
              <a:rPr lang="en-NZ" smtClean="0"/>
              <a:t>25/10/2021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1238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3DD58-AF44-414E-8EE6-274F67F68675}" type="datetimeFigureOut">
              <a:rPr lang="en-NZ" smtClean="0"/>
              <a:t>25/10/2021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734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63DD58-AF44-414E-8EE6-274F67F68675}" type="datetimeFigureOut">
              <a:rPr lang="en-NZ" smtClean="0"/>
              <a:t>25/10/2021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3504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3DD58-AF44-414E-8EE6-274F67F68675}" type="datetimeFigureOut">
              <a:rPr lang="en-NZ" smtClean="0"/>
              <a:t>25/10/2021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0451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DD58-AF44-414E-8EE6-274F67F68675}" type="datetimeFigureOut">
              <a:rPr lang="en-NZ" smtClean="0"/>
              <a:t>25/10/2021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73423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25/10/2021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722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25/10/2021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691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3DD58-AF44-414E-8EE6-274F67F68675}" type="datetimeFigureOut">
              <a:rPr lang="en-NZ" smtClean="0"/>
              <a:t>25/10/2021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46865-A5C3-47EA-BA70-7D9D5B683038}" type="slidenum">
              <a:rPr lang="en-NZ" smtClean="0"/>
              <a:t>‹#›</a:t>
            </a:fld>
            <a:endParaRPr lang="en-NZ"/>
          </a:p>
        </p:txBody>
      </p:sp>
    </p:spTree>
    <p:extLst>
      <p:ext uri="{BB962C8B-B14F-4D97-AF65-F5344CB8AC3E}">
        <p14:creationId xmlns:p14="http://schemas.microsoft.com/office/powerpoint/2010/main" val="1672897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Life in the Son.</a:t>
            </a:r>
          </a:p>
          <a:p>
            <a:r>
              <a:rPr lang="en-US" sz="3600" dirty="0"/>
              <a:t>Part 3. “Forgiven.”</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10 October 2021</a:t>
            </a:r>
          </a:p>
          <a:p>
            <a:endParaRPr lang="en-NZ" sz="800" dirty="0"/>
          </a:p>
          <a:p>
            <a:r>
              <a:rPr lang="en-NZ" sz="3600" dirty="0"/>
              <a:t>AM Sermon</a:t>
            </a:r>
          </a:p>
          <a:p>
            <a:endParaRPr lang="en-NZ" sz="800" dirty="0"/>
          </a:p>
          <a:p>
            <a:r>
              <a:rPr lang="en-NZ" sz="3600" dirty="0"/>
              <a:t>Broadcast on Facebook Live from </a:t>
            </a:r>
          </a:p>
          <a:p>
            <a:pPr marL="0" indent="0">
              <a:buNone/>
            </a:pPr>
            <a:r>
              <a:rPr lang="en-NZ" sz="3600" dirty="0"/>
              <a:t>Massey, Auckland, Aotearoa/NZ.</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742E-DE8B-4F59-A26A-383345C024B8}"/>
              </a:ext>
            </a:extLst>
          </p:cNvPr>
          <p:cNvSpPr>
            <a:spLocks noGrp="1"/>
          </p:cNvSpPr>
          <p:nvPr>
            <p:ph sz="half" idx="1"/>
          </p:nvPr>
        </p:nvSpPr>
        <p:spPr>
          <a:xfrm>
            <a:off x="266982" y="513659"/>
            <a:ext cx="4247869" cy="1434411"/>
          </a:xfrm>
        </p:spPr>
        <p:txBody>
          <a:bodyPr>
            <a:noAutofit/>
          </a:bodyPr>
          <a:lstStyle/>
          <a:p>
            <a:pPr marL="0" indent="0" algn="ctr">
              <a:buNone/>
            </a:pPr>
            <a:r>
              <a:rPr lang="en-NZ" sz="4000" dirty="0"/>
              <a:t>Forgiveness—</a:t>
            </a:r>
          </a:p>
          <a:p>
            <a:pPr marL="0" indent="0" algn="ctr">
              <a:buNone/>
            </a:pPr>
            <a:r>
              <a:rPr lang="en-NZ" sz="4000" dirty="0"/>
              <a:t>Sin gets in the way.</a:t>
            </a:r>
          </a:p>
        </p:txBody>
      </p:sp>
      <p:sp>
        <p:nvSpPr>
          <p:cNvPr id="4" name="Content Placeholder 3">
            <a:extLst>
              <a:ext uri="{FF2B5EF4-FFF2-40B4-BE49-F238E27FC236}">
                <a16:creationId xmlns:a16="http://schemas.microsoft.com/office/drawing/2014/main" id="{18A25F7E-38B1-4455-AFC8-9F5597A6F98D}"/>
              </a:ext>
            </a:extLst>
          </p:cNvPr>
          <p:cNvSpPr>
            <a:spLocks noGrp="1"/>
          </p:cNvSpPr>
          <p:nvPr>
            <p:ph sz="half" idx="2"/>
          </p:nvPr>
        </p:nvSpPr>
        <p:spPr>
          <a:xfrm>
            <a:off x="4572000" y="2387842"/>
            <a:ext cx="3998015" cy="5663304"/>
          </a:xfrm>
        </p:spPr>
        <p:txBody>
          <a:bodyPr>
            <a:noAutofit/>
          </a:bodyPr>
          <a:lstStyle/>
          <a:p>
            <a:pPr marL="0" indent="0" algn="l">
              <a:lnSpc>
                <a:spcPct val="70000"/>
              </a:lnSpc>
              <a:buNone/>
            </a:pPr>
            <a:r>
              <a:rPr lang="en-NZ" sz="4000" b="0" i="0" spc="-200" dirty="0">
                <a:solidFill>
                  <a:srgbClr val="000000"/>
                </a:solidFill>
                <a:effectLst/>
              </a:rPr>
              <a:t>Isaiah 59:1-2—</a:t>
            </a:r>
          </a:p>
          <a:p>
            <a:pPr marL="0" indent="0" algn="l">
              <a:lnSpc>
                <a:spcPct val="70000"/>
              </a:lnSpc>
              <a:buNone/>
            </a:pPr>
            <a:r>
              <a:rPr lang="en-NZ" sz="4000" b="0" i="0" spc="-200" dirty="0">
                <a:solidFill>
                  <a:srgbClr val="000000"/>
                </a:solidFill>
                <a:effectLst/>
              </a:rPr>
              <a:t>Behold, the </a:t>
            </a:r>
            <a:r>
              <a:rPr lang="en-NZ" sz="4000" b="0" i="0" cap="small" spc="-200" dirty="0">
                <a:solidFill>
                  <a:srgbClr val="000000"/>
                </a:solidFill>
                <a:effectLst/>
              </a:rPr>
              <a:t>Lord’s </a:t>
            </a:r>
            <a:r>
              <a:rPr lang="en-NZ" sz="4000" b="0" i="0" spc="-200" dirty="0">
                <a:solidFill>
                  <a:srgbClr val="000000"/>
                </a:solidFill>
                <a:effectLst/>
              </a:rPr>
              <a:t>hand is not so short</a:t>
            </a:r>
            <a:br>
              <a:rPr lang="en-NZ" sz="4000" b="0" i="0" spc="-200" dirty="0">
                <a:solidFill>
                  <a:srgbClr val="000000"/>
                </a:solidFill>
                <a:effectLst/>
              </a:rPr>
            </a:br>
            <a:r>
              <a:rPr lang="en-NZ" sz="4000" b="0" i="0" spc="-200" dirty="0">
                <a:solidFill>
                  <a:srgbClr val="000000"/>
                </a:solidFill>
                <a:effectLst/>
              </a:rPr>
              <a:t>That it cannot save;</a:t>
            </a:r>
            <a:br>
              <a:rPr lang="en-NZ" sz="4000" b="0" i="0" spc="-200" dirty="0">
                <a:solidFill>
                  <a:srgbClr val="000000"/>
                </a:solidFill>
                <a:effectLst/>
              </a:rPr>
            </a:br>
            <a:r>
              <a:rPr lang="en-NZ" sz="4000" b="0" i="0" spc="-200" dirty="0">
                <a:solidFill>
                  <a:srgbClr val="000000"/>
                </a:solidFill>
                <a:effectLst/>
              </a:rPr>
              <a:t>Nor is His ear so dull</a:t>
            </a:r>
            <a:br>
              <a:rPr lang="en-NZ" sz="4000" b="0" i="0" spc="-200" dirty="0">
                <a:solidFill>
                  <a:srgbClr val="000000"/>
                </a:solidFill>
                <a:effectLst/>
              </a:rPr>
            </a:br>
            <a:r>
              <a:rPr lang="en-NZ" sz="4000" b="0" i="0" spc="-200" dirty="0">
                <a:solidFill>
                  <a:srgbClr val="000000"/>
                </a:solidFill>
                <a:effectLst/>
              </a:rPr>
              <a:t>That it cannot hear.</a:t>
            </a:r>
            <a:br>
              <a:rPr lang="en-NZ" sz="4000" b="0" i="0" spc="-200" dirty="0">
                <a:solidFill>
                  <a:srgbClr val="000000"/>
                </a:solidFill>
                <a:effectLst/>
              </a:rPr>
            </a:br>
            <a:r>
              <a:rPr lang="en-NZ" sz="4000" b="1" i="0" spc="-200" baseline="30000" dirty="0">
                <a:solidFill>
                  <a:schemeClr val="bg1"/>
                </a:solidFill>
                <a:effectLst/>
              </a:rPr>
              <a:t>2</a:t>
            </a:r>
            <a:r>
              <a:rPr lang="en-NZ" sz="4000" b="0" i="0" spc="-200" dirty="0">
                <a:solidFill>
                  <a:schemeClr val="bg1"/>
                </a:solidFill>
                <a:effectLst/>
              </a:rPr>
              <a:t>But your iniquities have made a separation between you and your God,</a:t>
            </a:r>
            <a:br>
              <a:rPr lang="en-NZ" sz="4000" b="0" i="0" spc="-200" dirty="0">
                <a:solidFill>
                  <a:schemeClr val="bg1"/>
                </a:solidFill>
                <a:effectLst/>
              </a:rPr>
            </a:br>
            <a:r>
              <a:rPr lang="en-NZ" sz="4000" b="0" i="0" spc="-200" dirty="0">
                <a:solidFill>
                  <a:schemeClr val="bg1"/>
                </a:solidFill>
                <a:effectLst/>
              </a:rPr>
              <a:t>And your sins have hidden </a:t>
            </a:r>
            <a:r>
              <a:rPr lang="en-NZ" sz="4000" b="0" i="1" spc="-200" dirty="0">
                <a:solidFill>
                  <a:schemeClr val="bg1"/>
                </a:solidFill>
                <a:effectLst/>
              </a:rPr>
              <a:t>His</a:t>
            </a:r>
            <a:r>
              <a:rPr lang="en-NZ" sz="4000" b="0" i="0" spc="-200" dirty="0">
                <a:solidFill>
                  <a:schemeClr val="bg1"/>
                </a:solidFill>
                <a:effectLst/>
              </a:rPr>
              <a:t> face from you so that He does not hear.</a:t>
            </a:r>
            <a:r>
              <a:rPr lang="en-NZ" sz="4000" b="0" i="0" spc="-200" dirty="0">
                <a:solidFill>
                  <a:schemeClr val="bg1"/>
                </a:solidFill>
                <a:cs typeface="Times New Roman" panose="02020603050405020304" pitchFamily="18" charset="0"/>
              </a:rPr>
              <a:t> </a:t>
            </a:r>
            <a:r>
              <a:rPr lang="en-NZ" sz="1200" b="0" i="0" spc="-200" dirty="0">
                <a:solidFill>
                  <a:schemeClr val="bg1"/>
                </a:solidFill>
                <a:latin typeface="Calibri" panose="020F0502020204030204" pitchFamily="34" charset="0"/>
                <a:cs typeface="Times New Roman" panose="02020603050405020304" pitchFamily="18" charset="0"/>
              </a:rPr>
              <a:t>(NASB95)</a:t>
            </a:r>
            <a:endParaRPr lang="en-NZ" sz="1200" b="0" i="0" dirty="0">
              <a:solidFill>
                <a:schemeClr val="bg1"/>
              </a:solidFill>
              <a:effectLst/>
              <a:latin typeface="system-ui"/>
            </a:endParaRPr>
          </a:p>
        </p:txBody>
      </p:sp>
      <p:pic>
        <p:nvPicPr>
          <p:cNvPr id="8196" name="Picture 4">
            <a:extLst>
              <a:ext uri="{FF2B5EF4-FFF2-40B4-BE49-F238E27FC236}">
                <a16:creationId xmlns:a16="http://schemas.microsoft.com/office/drawing/2014/main" id="{28D243F9-0B22-439A-AAD9-E45C12E44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82" y="2387842"/>
            <a:ext cx="3861732" cy="328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8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742E-DE8B-4F59-A26A-383345C024B8}"/>
              </a:ext>
            </a:extLst>
          </p:cNvPr>
          <p:cNvSpPr>
            <a:spLocks noGrp="1"/>
          </p:cNvSpPr>
          <p:nvPr>
            <p:ph sz="half" idx="1"/>
          </p:nvPr>
        </p:nvSpPr>
        <p:spPr>
          <a:xfrm>
            <a:off x="266982" y="513659"/>
            <a:ext cx="4247869" cy="1434411"/>
          </a:xfrm>
        </p:spPr>
        <p:txBody>
          <a:bodyPr>
            <a:noAutofit/>
          </a:bodyPr>
          <a:lstStyle/>
          <a:p>
            <a:pPr marL="0" indent="0" algn="ctr">
              <a:buNone/>
            </a:pPr>
            <a:r>
              <a:rPr lang="en-NZ" sz="4000" dirty="0"/>
              <a:t>Forgiveness—</a:t>
            </a:r>
          </a:p>
          <a:p>
            <a:pPr marL="0" indent="0" algn="ctr">
              <a:buNone/>
            </a:pPr>
            <a:r>
              <a:rPr lang="en-NZ" sz="4000" dirty="0"/>
              <a:t>Sin gets in the way.</a:t>
            </a:r>
          </a:p>
        </p:txBody>
      </p:sp>
      <p:sp>
        <p:nvSpPr>
          <p:cNvPr id="4" name="Content Placeholder 3">
            <a:extLst>
              <a:ext uri="{FF2B5EF4-FFF2-40B4-BE49-F238E27FC236}">
                <a16:creationId xmlns:a16="http://schemas.microsoft.com/office/drawing/2014/main" id="{18A25F7E-38B1-4455-AFC8-9F5597A6F98D}"/>
              </a:ext>
            </a:extLst>
          </p:cNvPr>
          <p:cNvSpPr>
            <a:spLocks noGrp="1"/>
          </p:cNvSpPr>
          <p:nvPr>
            <p:ph sz="half" idx="2"/>
          </p:nvPr>
        </p:nvSpPr>
        <p:spPr>
          <a:xfrm>
            <a:off x="4629149" y="2387841"/>
            <a:ext cx="3998015" cy="3789121"/>
          </a:xfrm>
        </p:spPr>
        <p:txBody>
          <a:bodyPr>
            <a:noAutofit/>
          </a:bodyPr>
          <a:lstStyle/>
          <a:p>
            <a:pPr marL="0" indent="0" algn="l">
              <a:lnSpc>
                <a:spcPct val="70000"/>
              </a:lnSpc>
              <a:buNone/>
            </a:pPr>
            <a:r>
              <a:rPr lang="en-NZ" sz="4000" b="0" i="0" spc="-200" dirty="0">
                <a:solidFill>
                  <a:srgbClr val="000000"/>
                </a:solidFill>
                <a:effectLst/>
              </a:rPr>
              <a:t>Isaiah 59:1-2—</a:t>
            </a:r>
            <a:br>
              <a:rPr lang="en-NZ" sz="4000" b="0" i="0" spc="-200" dirty="0">
                <a:solidFill>
                  <a:srgbClr val="000000"/>
                </a:solidFill>
                <a:effectLst/>
              </a:rPr>
            </a:br>
            <a:r>
              <a:rPr lang="en-NZ" sz="4000" b="1" i="0" spc="-200" baseline="30000" dirty="0">
                <a:solidFill>
                  <a:srgbClr val="000000"/>
                </a:solidFill>
                <a:effectLst/>
              </a:rPr>
              <a:t>2</a:t>
            </a:r>
            <a:r>
              <a:rPr lang="en-NZ" sz="4000" b="0" i="0" spc="-200" dirty="0">
                <a:solidFill>
                  <a:srgbClr val="000000"/>
                </a:solidFill>
                <a:effectLst/>
              </a:rPr>
              <a:t>But your iniquities have made a </a:t>
            </a:r>
            <a:r>
              <a:rPr lang="en-NZ" sz="4000" b="0" i="0" u="sng" spc="-200" dirty="0">
                <a:solidFill>
                  <a:srgbClr val="000000"/>
                </a:solidFill>
                <a:effectLst/>
              </a:rPr>
              <a:t>separation between you and your God</a:t>
            </a:r>
            <a:r>
              <a:rPr lang="en-NZ" sz="4000" b="0" i="0" spc="-200" dirty="0">
                <a:solidFill>
                  <a:srgbClr val="000000"/>
                </a:solidFill>
                <a:effectLst/>
              </a:rPr>
              <a:t>,</a:t>
            </a:r>
            <a:br>
              <a:rPr lang="en-NZ" sz="4000" b="0" i="0" spc="-200" dirty="0">
                <a:solidFill>
                  <a:srgbClr val="000000"/>
                </a:solidFill>
                <a:effectLst/>
              </a:rPr>
            </a:br>
            <a:r>
              <a:rPr lang="en-NZ" sz="4000" b="0" i="0" spc="-200" dirty="0">
                <a:solidFill>
                  <a:srgbClr val="000000"/>
                </a:solidFill>
                <a:effectLst/>
              </a:rPr>
              <a:t>And your sins have hidden </a:t>
            </a:r>
            <a:r>
              <a:rPr lang="en-NZ" sz="4000" b="0" i="1" spc="-200" dirty="0">
                <a:solidFill>
                  <a:srgbClr val="000000"/>
                </a:solidFill>
                <a:effectLst/>
              </a:rPr>
              <a:t>His</a:t>
            </a:r>
            <a:r>
              <a:rPr lang="en-NZ" sz="4000" b="0" i="0" spc="-200" dirty="0">
                <a:solidFill>
                  <a:srgbClr val="000000"/>
                </a:solidFill>
                <a:effectLst/>
              </a:rPr>
              <a:t> face from you so that He does not hear.</a:t>
            </a:r>
            <a:r>
              <a:rPr lang="en-NZ" sz="4000" b="0" i="0" spc="-200" dirty="0">
                <a:solidFill>
                  <a:srgbClr val="000000"/>
                </a:solidFill>
                <a:cs typeface="Times New Roman" panose="02020603050405020304" pitchFamily="18" charset="0"/>
              </a:rPr>
              <a:t> </a:t>
            </a:r>
            <a:r>
              <a:rPr lang="en-NZ" sz="1200" b="0" i="0" spc="-200" dirty="0">
                <a:solidFill>
                  <a:srgbClr val="000000"/>
                </a:solidFill>
                <a:latin typeface="Calibri" panose="020F0502020204030204" pitchFamily="34" charset="0"/>
                <a:cs typeface="Times New Roman" panose="02020603050405020304" pitchFamily="18" charset="0"/>
              </a:rPr>
              <a:t>(NASB95)</a:t>
            </a:r>
            <a:endParaRPr lang="en-NZ" sz="1200" b="0" i="0" dirty="0">
              <a:solidFill>
                <a:srgbClr val="000000"/>
              </a:solidFill>
              <a:effectLst/>
              <a:latin typeface="system-ui"/>
            </a:endParaRPr>
          </a:p>
        </p:txBody>
      </p:sp>
      <p:pic>
        <p:nvPicPr>
          <p:cNvPr id="8196" name="Picture 4">
            <a:extLst>
              <a:ext uri="{FF2B5EF4-FFF2-40B4-BE49-F238E27FC236}">
                <a16:creationId xmlns:a16="http://schemas.microsoft.com/office/drawing/2014/main" id="{28D243F9-0B22-439A-AAD9-E45C12E44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82" y="2387842"/>
            <a:ext cx="3861732" cy="328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7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1ABC167-9B57-4A3A-AD71-4375FDC192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376"/>
          <a:stretch/>
        </p:blipFill>
        <p:spPr bwMode="auto">
          <a:xfrm>
            <a:off x="792851" y="1908314"/>
            <a:ext cx="7558296" cy="472209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4FBF7DC-A97A-44D0-9118-7F521A436615}"/>
              </a:ext>
            </a:extLst>
          </p:cNvPr>
          <p:cNvSpPr txBox="1">
            <a:spLocks/>
          </p:cNvSpPr>
          <p:nvPr/>
        </p:nvSpPr>
        <p:spPr>
          <a:xfrm>
            <a:off x="266982" y="513659"/>
            <a:ext cx="4247869" cy="1434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4000" dirty="0"/>
              <a:t>Forgiveness—</a:t>
            </a:r>
          </a:p>
          <a:p>
            <a:pPr marL="0" indent="0" algn="ctr">
              <a:buFont typeface="Arial" panose="020B0604020202020204" pitchFamily="34" charset="0"/>
              <a:buNone/>
            </a:pPr>
            <a:r>
              <a:rPr lang="en-NZ" sz="4000" dirty="0"/>
              <a:t>Sin gets in the way.</a:t>
            </a:r>
          </a:p>
        </p:txBody>
      </p:sp>
    </p:spTree>
    <p:extLst>
      <p:ext uri="{BB962C8B-B14F-4D97-AF65-F5344CB8AC3E}">
        <p14:creationId xmlns:p14="http://schemas.microsoft.com/office/powerpoint/2010/main" val="643408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1ABC167-9B57-4A3A-AD71-4375FDC192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376"/>
          <a:stretch/>
        </p:blipFill>
        <p:spPr bwMode="auto">
          <a:xfrm>
            <a:off x="792851" y="1908314"/>
            <a:ext cx="7558296" cy="472209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4FBF7DC-A97A-44D0-9118-7F521A436615}"/>
              </a:ext>
            </a:extLst>
          </p:cNvPr>
          <p:cNvSpPr txBox="1">
            <a:spLocks/>
          </p:cNvSpPr>
          <p:nvPr/>
        </p:nvSpPr>
        <p:spPr>
          <a:xfrm>
            <a:off x="266982" y="513659"/>
            <a:ext cx="4247869" cy="1434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4000" dirty="0"/>
              <a:t>Forgiveness—</a:t>
            </a:r>
          </a:p>
          <a:p>
            <a:pPr marL="0" indent="0" algn="ctr">
              <a:buFont typeface="Arial" panose="020B0604020202020204" pitchFamily="34" charset="0"/>
              <a:buNone/>
            </a:pPr>
            <a:r>
              <a:rPr lang="en-NZ" sz="4000" dirty="0"/>
              <a:t>Sin gets in the way.</a:t>
            </a:r>
          </a:p>
        </p:txBody>
      </p:sp>
      <p:sp>
        <p:nvSpPr>
          <p:cNvPr id="8" name="Content Placeholder 2">
            <a:extLst>
              <a:ext uri="{FF2B5EF4-FFF2-40B4-BE49-F238E27FC236}">
                <a16:creationId xmlns:a16="http://schemas.microsoft.com/office/drawing/2014/main" id="{AC098900-E7CF-46AC-97E8-8572DFECA607}"/>
              </a:ext>
            </a:extLst>
          </p:cNvPr>
          <p:cNvSpPr txBox="1">
            <a:spLocks/>
          </p:cNvSpPr>
          <p:nvPr/>
        </p:nvSpPr>
        <p:spPr>
          <a:xfrm>
            <a:off x="4479237" y="513659"/>
            <a:ext cx="4247869" cy="1434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4000" dirty="0"/>
              <a:t>Solution—</a:t>
            </a:r>
          </a:p>
          <a:p>
            <a:pPr marL="0" indent="0" algn="ctr">
              <a:buFont typeface="Arial" panose="020B0604020202020204" pitchFamily="34" charset="0"/>
              <a:buNone/>
            </a:pPr>
            <a:r>
              <a:rPr lang="en-NZ" sz="4000" dirty="0"/>
              <a:t>Run to Jesus…</a:t>
            </a:r>
          </a:p>
        </p:txBody>
      </p:sp>
    </p:spTree>
    <p:extLst>
      <p:ext uri="{BB962C8B-B14F-4D97-AF65-F5344CB8AC3E}">
        <p14:creationId xmlns:p14="http://schemas.microsoft.com/office/powerpoint/2010/main" val="260952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55AFACF-D22E-4F1C-A91E-382850A76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24" t="33049" r="9324"/>
          <a:stretch/>
        </p:blipFill>
        <p:spPr bwMode="auto">
          <a:xfrm>
            <a:off x="393603" y="1656523"/>
            <a:ext cx="7628471" cy="520147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5606D33E-A502-404B-ACB1-623EAEAFF5FC}"/>
              </a:ext>
            </a:extLst>
          </p:cNvPr>
          <p:cNvSpPr txBox="1">
            <a:spLocks/>
          </p:cNvSpPr>
          <p:nvPr/>
        </p:nvSpPr>
        <p:spPr>
          <a:xfrm>
            <a:off x="2467803" y="1828799"/>
            <a:ext cx="6282594" cy="47707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NZ" sz="4000" b="0" i="0" dirty="0">
                <a:solidFill>
                  <a:srgbClr val="000000"/>
                </a:solidFill>
                <a:effectLst/>
                <a:latin typeface="system-ui"/>
              </a:rPr>
              <a:t>Acts 2:38—</a:t>
            </a:r>
          </a:p>
          <a:p>
            <a:pPr algn="l"/>
            <a:r>
              <a:rPr lang="en-NZ" sz="4000" b="1" i="0" baseline="30000" dirty="0">
                <a:solidFill>
                  <a:schemeClr val="bg1"/>
                </a:solidFill>
                <a:effectLst/>
                <a:latin typeface="system-ui"/>
              </a:rPr>
              <a:t>38</a:t>
            </a:r>
            <a:r>
              <a:rPr lang="en-NZ" sz="4000" b="0" i="0" dirty="0">
                <a:solidFill>
                  <a:schemeClr val="bg1"/>
                </a:solidFill>
                <a:effectLst/>
                <a:latin typeface="system-ui"/>
              </a:rPr>
              <a:t>Peter </a:t>
            </a:r>
            <a:r>
              <a:rPr lang="en-NZ" sz="4000" b="0" i="1" dirty="0">
                <a:solidFill>
                  <a:schemeClr val="bg1"/>
                </a:solidFill>
                <a:effectLst/>
                <a:latin typeface="system-ui"/>
              </a:rPr>
              <a:t>said</a:t>
            </a:r>
            <a:r>
              <a:rPr lang="en-NZ" sz="4000" b="0" i="0" dirty="0">
                <a:solidFill>
                  <a:schemeClr val="bg1"/>
                </a:solidFill>
                <a:effectLst/>
                <a:latin typeface="system-ui"/>
              </a:rPr>
              <a:t> to them, “Repent, and each of you be baptized in the name of Jesus Christ for the forgiveness of your sins; and you will receive the gift of the Holy Spirit.</a:t>
            </a:r>
            <a:r>
              <a:rPr lang="en-NZ" sz="2800" b="0" i="0" dirty="0">
                <a:solidFill>
                  <a:schemeClr val="bg1"/>
                </a:solidFill>
                <a:effectLst/>
                <a:latin typeface="system-ui"/>
              </a:rPr>
              <a:t> </a:t>
            </a:r>
            <a:r>
              <a:rPr lang="en-NZ" sz="1400" b="0" i="0" spc="-20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86A059D1-F152-403F-A2C6-CB9483A7C233}"/>
              </a:ext>
            </a:extLst>
          </p:cNvPr>
          <p:cNvSpPr txBox="1">
            <a:spLocks/>
          </p:cNvSpPr>
          <p:nvPr/>
        </p:nvSpPr>
        <p:spPr>
          <a:xfrm>
            <a:off x="266982" y="513659"/>
            <a:ext cx="8095140" cy="1434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4000" dirty="0"/>
              <a:t>Forgiveness—</a:t>
            </a:r>
          </a:p>
          <a:p>
            <a:pPr marL="0" indent="0" algn="ctr">
              <a:buFont typeface="Arial" panose="020B0604020202020204" pitchFamily="34" charset="0"/>
              <a:buNone/>
            </a:pPr>
            <a:r>
              <a:rPr lang="en-NZ" sz="4000" dirty="0"/>
              <a:t>Repent and be saved, or perish.</a:t>
            </a:r>
          </a:p>
        </p:txBody>
      </p:sp>
    </p:spTree>
    <p:extLst>
      <p:ext uri="{BB962C8B-B14F-4D97-AF65-F5344CB8AC3E}">
        <p14:creationId xmlns:p14="http://schemas.microsoft.com/office/powerpoint/2010/main" val="244574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55AFACF-D22E-4F1C-A91E-382850A76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24" t="33049" r="9324"/>
          <a:stretch/>
        </p:blipFill>
        <p:spPr bwMode="auto">
          <a:xfrm>
            <a:off x="393603" y="1656523"/>
            <a:ext cx="7628471" cy="520147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5606D33E-A502-404B-ACB1-623EAEAFF5FC}"/>
              </a:ext>
            </a:extLst>
          </p:cNvPr>
          <p:cNvSpPr txBox="1">
            <a:spLocks/>
          </p:cNvSpPr>
          <p:nvPr/>
        </p:nvSpPr>
        <p:spPr>
          <a:xfrm>
            <a:off x="2467803" y="1828799"/>
            <a:ext cx="6282594" cy="47707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NZ" sz="4000" b="0" i="0" dirty="0">
                <a:solidFill>
                  <a:srgbClr val="000000"/>
                </a:solidFill>
                <a:effectLst/>
                <a:latin typeface="system-ui"/>
              </a:rPr>
              <a:t>Acts 2:38—</a:t>
            </a:r>
          </a:p>
          <a:p>
            <a:pPr algn="l"/>
            <a:r>
              <a:rPr lang="en-NZ" sz="4000" b="1" i="0" baseline="30000" dirty="0">
                <a:solidFill>
                  <a:srgbClr val="000000"/>
                </a:solidFill>
                <a:effectLst/>
                <a:latin typeface="system-ui"/>
              </a:rPr>
              <a:t>38</a:t>
            </a:r>
            <a:r>
              <a:rPr lang="en-NZ" sz="4000" b="0" i="0" dirty="0">
                <a:solidFill>
                  <a:srgbClr val="000000"/>
                </a:solidFill>
                <a:effectLst/>
                <a:latin typeface="system-ui"/>
              </a:rPr>
              <a:t>Peter </a:t>
            </a:r>
            <a:r>
              <a:rPr lang="en-NZ" sz="4000" b="0" i="1" dirty="0">
                <a:solidFill>
                  <a:srgbClr val="000000"/>
                </a:solidFill>
                <a:effectLst/>
                <a:latin typeface="system-ui"/>
              </a:rPr>
              <a:t>said</a:t>
            </a:r>
            <a:r>
              <a:rPr lang="en-NZ" sz="4000" b="0" i="0" dirty="0">
                <a:solidFill>
                  <a:srgbClr val="000000"/>
                </a:solidFill>
                <a:effectLst/>
                <a:latin typeface="system-ui"/>
              </a:rPr>
              <a:t> to them, “Repent, and each of you be baptized in the name of Jesus Christ for the forgiveness of your sins; and you will receive the gift of the Holy Spirit.</a:t>
            </a:r>
            <a:r>
              <a:rPr lang="en-NZ" sz="2800" b="0" i="0" dirty="0">
                <a:solidFill>
                  <a:srgbClr val="000000"/>
                </a:solidFill>
                <a:effectLst/>
                <a:latin typeface="system-ui"/>
              </a:rPr>
              <a:t> </a:t>
            </a:r>
            <a:r>
              <a:rPr lang="en-NZ" sz="1400" b="0" i="0" spc="-200" dirty="0">
                <a:solidFill>
                  <a:srgbClr val="000000"/>
                </a:solidFill>
                <a:effectLst/>
                <a:latin typeface="system-ui"/>
              </a:rPr>
              <a:t>(NASB95)</a:t>
            </a:r>
          </a:p>
        </p:txBody>
      </p:sp>
      <p:sp>
        <p:nvSpPr>
          <p:cNvPr id="7" name="Content Placeholder 2">
            <a:extLst>
              <a:ext uri="{FF2B5EF4-FFF2-40B4-BE49-F238E27FC236}">
                <a16:creationId xmlns:a16="http://schemas.microsoft.com/office/drawing/2014/main" id="{86A059D1-F152-403F-A2C6-CB9483A7C233}"/>
              </a:ext>
            </a:extLst>
          </p:cNvPr>
          <p:cNvSpPr txBox="1">
            <a:spLocks/>
          </p:cNvSpPr>
          <p:nvPr/>
        </p:nvSpPr>
        <p:spPr>
          <a:xfrm>
            <a:off x="266982" y="513659"/>
            <a:ext cx="8095140" cy="1434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4000" dirty="0"/>
              <a:t>Forgiveness—</a:t>
            </a:r>
          </a:p>
          <a:p>
            <a:pPr marL="0" indent="0" algn="ctr">
              <a:buFont typeface="Arial" panose="020B0604020202020204" pitchFamily="34" charset="0"/>
              <a:buNone/>
            </a:pPr>
            <a:r>
              <a:rPr lang="en-NZ" sz="4000" dirty="0"/>
              <a:t>Repent and be saved, or perish.</a:t>
            </a:r>
          </a:p>
        </p:txBody>
      </p:sp>
    </p:spTree>
    <p:extLst>
      <p:ext uri="{BB962C8B-B14F-4D97-AF65-F5344CB8AC3E}">
        <p14:creationId xmlns:p14="http://schemas.microsoft.com/office/powerpoint/2010/main" val="2600184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55AFACF-D22E-4F1C-A91E-382850A76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24" t="33049" r="9324"/>
          <a:stretch/>
        </p:blipFill>
        <p:spPr bwMode="auto">
          <a:xfrm>
            <a:off x="393603" y="1656523"/>
            <a:ext cx="7628471" cy="520147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5606D33E-A502-404B-ACB1-623EAEAFF5FC}"/>
              </a:ext>
            </a:extLst>
          </p:cNvPr>
          <p:cNvSpPr txBox="1">
            <a:spLocks/>
          </p:cNvSpPr>
          <p:nvPr/>
        </p:nvSpPr>
        <p:spPr>
          <a:xfrm>
            <a:off x="2441298" y="2756451"/>
            <a:ext cx="5337728" cy="3471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70000"/>
              </a:lnSpc>
              <a:buNone/>
            </a:pPr>
            <a:r>
              <a:rPr lang="en-NZ" sz="4000" b="0" i="0" spc="-200" dirty="0">
                <a:solidFill>
                  <a:srgbClr val="000000"/>
                </a:solidFill>
                <a:effectLst/>
                <a:latin typeface="system-ui"/>
              </a:rPr>
              <a:t>2 Corinthians 7:10—</a:t>
            </a:r>
          </a:p>
          <a:p>
            <a:pPr marL="0" indent="0" algn="l">
              <a:lnSpc>
                <a:spcPct val="70000"/>
              </a:lnSpc>
              <a:buNone/>
            </a:pPr>
            <a:r>
              <a:rPr lang="en-NZ" sz="4000" b="1" i="0" spc="-200" baseline="30000" dirty="0">
                <a:solidFill>
                  <a:schemeClr val="bg1"/>
                </a:solidFill>
                <a:effectLst/>
                <a:latin typeface="system-ui"/>
              </a:rPr>
              <a:t>10</a:t>
            </a:r>
            <a:r>
              <a:rPr lang="en-NZ" sz="4000" b="0" i="0" spc="-200" dirty="0">
                <a:solidFill>
                  <a:schemeClr val="bg1"/>
                </a:solidFill>
                <a:effectLst/>
                <a:latin typeface="system-ui"/>
              </a:rPr>
              <a:t>For the sorrow that is according to </a:t>
            </a:r>
            <a:r>
              <a:rPr lang="en-NZ" sz="4000" b="0" i="1" spc="-200" dirty="0">
                <a:solidFill>
                  <a:schemeClr val="bg1"/>
                </a:solidFill>
                <a:effectLst/>
                <a:latin typeface="system-ui"/>
              </a:rPr>
              <a:t>the will of</a:t>
            </a:r>
            <a:r>
              <a:rPr lang="en-NZ" sz="4000" b="0" i="0" spc="-200" dirty="0">
                <a:solidFill>
                  <a:schemeClr val="bg1"/>
                </a:solidFill>
                <a:effectLst/>
                <a:latin typeface="system-ui"/>
              </a:rPr>
              <a:t> God produces a repentance without regret, </a:t>
            </a:r>
            <a:r>
              <a:rPr lang="en-NZ" sz="4000" b="0" i="1" spc="-200" dirty="0">
                <a:solidFill>
                  <a:schemeClr val="bg1"/>
                </a:solidFill>
                <a:effectLst/>
                <a:latin typeface="system-ui"/>
              </a:rPr>
              <a:t>leading</a:t>
            </a:r>
            <a:r>
              <a:rPr lang="en-NZ" sz="4000" b="0" i="0" spc="-200" dirty="0">
                <a:solidFill>
                  <a:schemeClr val="bg1"/>
                </a:solidFill>
                <a:effectLst/>
                <a:latin typeface="system-ui"/>
              </a:rPr>
              <a:t> to salvation, but the sorrow of the world produces death. </a:t>
            </a:r>
            <a:r>
              <a:rPr lang="en-NZ" sz="1400" b="0" i="0" spc="-200" dirty="0">
                <a:solidFill>
                  <a:schemeClr val="bg1"/>
                </a:solidFill>
                <a:effectLst/>
                <a:latin typeface="system-ui"/>
              </a:rPr>
              <a:t>(NASB95)</a:t>
            </a:r>
          </a:p>
        </p:txBody>
      </p:sp>
      <p:sp>
        <p:nvSpPr>
          <p:cNvPr id="7" name="Content Placeholder 2">
            <a:extLst>
              <a:ext uri="{FF2B5EF4-FFF2-40B4-BE49-F238E27FC236}">
                <a16:creationId xmlns:a16="http://schemas.microsoft.com/office/drawing/2014/main" id="{86A059D1-F152-403F-A2C6-CB9483A7C233}"/>
              </a:ext>
            </a:extLst>
          </p:cNvPr>
          <p:cNvSpPr txBox="1">
            <a:spLocks/>
          </p:cNvSpPr>
          <p:nvPr/>
        </p:nvSpPr>
        <p:spPr>
          <a:xfrm>
            <a:off x="266982" y="513659"/>
            <a:ext cx="8095140" cy="1434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4000" dirty="0"/>
              <a:t>Forgiveness—</a:t>
            </a:r>
          </a:p>
          <a:p>
            <a:pPr marL="0" indent="0" algn="ctr">
              <a:buFont typeface="Arial" panose="020B0604020202020204" pitchFamily="34" charset="0"/>
              <a:buNone/>
            </a:pPr>
            <a:r>
              <a:rPr lang="en-NZ" sz="4000" dirty="0"/>
              <a:t>Repent and be saved, or perish.</a:t>
            </a:r>
          </a:p>
        </p:txBody>
      </p:sp>
    </p:spTree>
    <p:extLst>
      <p:ext uri="{BB962C8B-B14F-4D97-AF65-F5344CB8AC3E}">
        <p14:creationId xmlns:p14="http://schemas.microsoft.com/office/powerpoint/2010/main" val="269642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55AFACF-D22E-4F1C-A91E-382850A76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24" t="33049" r="9324"/>
          <a:stretch/>
        </p:blipFill>
        <p:spPr bwMode="auto">
          <a:xfrm>
            <a:off x="393603" y="1656523"/>
            <a:ext cx="7628471" cy="520147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5606D33E-A502-404B-ACB1-623EAEAFF5FC}"/>
              </a:ext>
            </a:extLst>
          </p:cNvPr>
          <p:cNvSpPr txBox="1">
            <a:spLocks/>
          </p:cNvSpPr>
          <p:nvPr/>
        </p:nvSpPr>
        <p:spPr>
          <a:xfrm>
            <a:off x="2441298" y="2756451"/>
            <a:ext cx="5337728" cy="3471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70000"/>
              </a:lnSpc>
              <a:buNone/>
            </a:pPr>
            <a:r>
              <a:rPr lang="en-NZ" sz="4000" b="0" i="0" spc="-200" dirty="0">
                <a:solidFill>
                  <a:srgbClr val="000000"/>
                </a:solidFill>
                <a:effectLst/>
                <a:latin typeface="system-ui"/>
              </a:rPr>
              <a:t>2 Corinthians 7:10—</a:t>
            </a:r>
          </a:p>
          <a:p>
            <a:pPr marL="0" indent="0" algn="l">
              <a:lnSpc>
                <a:spcPct val="70000"/>
              </a:lnSpc>
              <a:buNone/>
            </a:pPr>
            <a:r>
              <a:rPr lang="en-NZ" sz="4000" b="1" i="0" spc="-200" baseline="30000" dirty="0">
                <a:solidFill>
                  <a:srgbClr val="000000"/>
                </a:solidFill>
                <a:effectLst/>
                <a:latin typeface="system-ui"/>
              </a:rPr>
              <a:t>10</a:t>
            </a:r>
            <a:r>
              <a:rPr lang="en-NZ" sz="4000" b="0" i="0" spc="-200" dirty="0">
                <a:solidFill>
                  <a:srgbClr val="000000"/>
                </a:solidFill>
                <a:effectLst/>
                <a:latin typeface="system-ui"/>
              </a:rPr>
              <a:t>For the sorrow that is according to </a:t>
            </a:r>
            <a:r>
              <a:rPr lang="en-NZ" sz="4000" b="0" i="1" spc="-200" dirty="0">
                <a:solidFill>
                  <a:srgbClr val="000000"/>
                </a:solidFill>
                <a:effectLst/>
                <a:latin typeface="system-ui"/>
              </a:rPr>
              <a:t>the will of</a:t>
            </a:r>
            <a:r>
              <a:rPr lang="en-NZ" sz="4000" b="0" i="0" spc="-200" dirty="0">
                <a:solidFill>
                  <a:srgbClr val="000000"/>
                </a:solidFill>
                <a:effectLst/>
                <a:latin typeface="system-ui"/>
              </a:rPr>
              <a:t> God produces a repentance without regret, </a:t>
            </a:r>
            <a:r>
              <a:rPr lang="en-NZ" sz="4000" b="0" i="1" spc="-200" dirty="0">
                <a:solidFill>
                  <a:srgbClr val="000000"/>
                </a:solidFill>
                <a:effectLst/>
                <a:latin typeface="system-ui"/>
              </a:rPr>
              <a:t>leading</a:t>
            </a:r>
            <a:r>
              <a:rPr lang="en-NZ" sz="4000" b="0" i="0" spc="-200" dirty="0">
                <a:solidFill>
                  <a:srgbClr val="000000"/>
                </a:solidFill>
                <a:effectLst/>
                <a:latin typeface="system-ui"/>
              </a:rPr>
              <a:t> to salvation, but the sorrow of the world produces death. </a:t>
            </a:r>
            <a:r>
              <a:rPr lang="en-NZ" sz="1400" b="0" i="0" spc="-200" dirty="0">
                <a:solidFill>
                  <a:srgbClr val="000000"/>
                </a:solidFill>
                <a:effectLst/>
                <a:latin typeface="system-ui"/>
              </a:rPr>
              <a:t>(NASB95)</a:t>
            </a:r>
          </a:p>
        </p:txBody>
      </p:sp>
      <p:sp>
        <p:nvSpPr>
          <p:cNvPr id="7" name="Content Placeholder 2">
            <a:extLst>
              <a:ext uri="{FF2B5EF4-FFF2-40B4-BE49-F238E27FC236}">
                <a16:creationId xmlns:a16="http://schemas.microsoft.com/office/drawing/2014/main" id="{86A059D1-F152-403F-A2C6-CB9483A7C233}"/>
              </a:ext>
            </a:extLst>
          </p:cNvPr>
          <p:cNvSpPr txBox="1">
            <a:spLocks/>
          </p:cNvSpPr>
          <p:nvPr/>
        </p:nvSpPr>
        <p:spPr>
          <a:xfrm>
            <a:off x="266982" y="513659"/>
            <a:ext cx="8095140" cy="1434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4000" dirty="0"/>
              <a:t>Forgiveness—</a:t>
            </a:r>
          </a:p>
          <a:p>
            <a:pPr marL="0" indent="0" algn="ctr">
              <a:buFont typeface="Arial" panose="020B0604020202020204" pitchFamily="34" charset="0"/>
              <a:buNone/>
            </a:pPr>
            <a:r>
              <a:rPr lang="en-NZ" sz="4000" dirty="0"/>
              <a:t>Repent and be saved, or perish.</a:t>
            </a:r>
          </a:p>
        </p:txBody>
      </p:sp>
    </p:spTree>
    <p:extLst>
      <p:ext uri="{BB962C8B-B14F-4D97-AF65-F5344CB8AC3E}">
        <p14:creationId xmlns:p14="http://schemas.microsoft.com/office/powerpoint/2010/main" val="377003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55AFACF-D22E-4F1C-A91E-382850A76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24" t="33049" r="9324"/>
          <a:stretch/>
        </p:blipFill>
        <p:spPr bwMode="auto">
          <a:xfrm>
            <a:off x="393603" y="1656523"/>
            <a:ext cx="7628471" cy="520147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5606D33E-A502-404B-ACB1-623EAEAFF5FC}"/>
              </a:ext>
            </a:extLst>
          </p:cNvPr>
          <p:cNvSpPr txBox="1">
            <a:spLocks/>
          </p:cNvSpPr>
          <p:nvPr/>
        </p:nvSpPr>
        <p:spPr>
          <a:xfrm>
            <a:off x="2441298" y="2756451"/>
            <a:ext cx="5337728" cy="3471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0"/>
              </a:spcBef>
              <a:buFont typeface="Arial" panose="020B0604020202020204" pitchFamily="34" charset="0"/>
              <a:buNone/>
            </a:pPr>
            <a:r>
              <a:rPr lang="en-NZ" sz="4000" spc="-200" dirty="0">
                <a:solidFill>
                  <a:srgbClr val="000000"/>
                </a:solidFill>
              </a:rPr>
              <a:t>Luke 18:13—</a:t>
            </a:r>
            <a:endParaRPr lang="en-NZ" sz="4000" spc="-200" dirty="0"/>
          </a:p>
          <a:p>
            <a:pPr marL="0" indent="0">
              <a:lnSpc>
                <a:spcPct val="70000"/>
              </a:lnSpc>
              <a:spcBef>
                <a:spcPts val="0"/>
              </a:spcBef>
              <a:buFont typeface="Arial" panose="020B0604020202020204" pitchFamily="34" charset="0"/>
              <a:buNone/>
            </a:pPr>
            <a:r>
              <a:rPr lang="en-NZ" sz="4000" spc="-200" dirty="0">
                <a:solidFill>
                  <a:schemeClr val="bg1"/>
                </a:solidFill>
              </a:rPr>
              <a:t>But the tax collector, standing some distance away, was even unwilling to lift up his eyes to heaven, but was beating his breast, saying, ‘God, be merciful to me, the sinner!’</a:t>
            </a:r>
          </a:p>
        </p:txBody>
      </p:sp>
      <p:sp>
        <p:nvSpPr>
          <p:cNvPr id="7" name="Content Placeholder 2">
            <a:extLst>
              <a:ext uri="{FF2B5EF4-FFF2-40B4-BE49-F238E27FC236}">
                <a16:creationId xmlns:a16="http://schemas.microsoft.com/office/drawing/2014/main" id="{E182E439-2DD6-4B98-B6DD-E3DB76A994C4}"/>
              </a:ext>
            </a:extLst>
          </p:cNvPr>
          <p:cNvSpPr txBox="1">
            <a:spLocks/>
          </p:cNvSpPr>
          <p:nvPr/>
        </p:nvSpPr>
        <p:spPr>
          <a:xfrm>
            <a:off x="266982" y="513659"/>
            <a:ext cx="8095140" cy="1434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4000" dirty="0"/>
              <a:t>Forgiveness—</a:t>
            </a:r>
          </a:p>
          <a:p>
            <a:pPr marL="0" indent="0" algn="ctr">
              <a:buFont typeface="Arial" panose="020B0604020202020204" pitchFamily="34" charset="0"/>
              <a:buNone/>
            </a:pPr>
            <a:r>
              <a:rPr lang="en-NZ" sz="4000" dirty="0"/>
              <a:t>Repent and be saved, or perish.</a:t>
            </a:r>
          </a:p>
        </p:txBody>
      </p:sp>
    </p:spTree>
    <p:extLst>
      <p:ext uri="{BB962C8B-B14F-4D97-AF65-F5344CB8AC3E}">
        <p14:creationId xmlns:p14="http://schemas.microsoft.com/office/powerpoint/2010/main" val="35119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55AFACF-D22E-4F1C-A91E-382850A76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24" t="33049" r="9324"/>
          <a:stretch/>
        </p:blipFill>
        <p:spPr bwMode="auto">
          <a:xfrm>
            <a:off x="393603" y="1656523"/>
            <a:ext cx="7628471" cy="520147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5606D33E-A502-404B-ACB1-623EAEAFF5FC}"/>
              </a:ext>
            </a:extLst>
          </p:cNvPr>
          <p:cNvSpPr txBox="1">
            <a:spLocks/>
          </p:cNvSpPr>
          <p:nvPr/>
        </p:nvSpPr>
        <p:spPr>
          <a:xfrm>
            <a:off x="2441298" y="2756451"/>
            <a:ext cx="5337728" cy="3471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0"/>
              </a:spcBef>
              <a:buFont typeface="Arial" panose="020B0604020202020204" pitchFamily="34" charset="0"/>
              <a:buNone/>
            </a:pPr>
            <a:r>
              <a:rPr lang="en-NZ" sz="4000" spc="-200" dirty="0">
                <a:solidFill>
                  <a:srgbClr val="000000"/>
                </a:solidFill>
              </a:rPr>
              <a:t>Luke 18:13—</a:t>
            </a:r>
            <a:endParaRPr lang="en-NZ" sz="4000" spc="-200" dirty="0"/>
          </a:p>
          <a:p>
            <a:pPr marL="0" indent="0">
              <a:lnSpc>
                <a:spcPct val="70000"/>
              </a:lnSpc>
              <a:spcBef>
                <a:spcPts val="0"/>
              </a:spcBef>
              <a:buFont typeface="Arial" panose="020B0604020202020204" pitchFamily="34" charset="0"/>
              <a:buNone/>
            </a:pPr>
            <a:r>
              <a:rPr lang="en-NZ" sz="4000" spc="-200" dirty="0">
                <a:solidFill>
                  <a:srgbClr val="000000"/>
                </a:solidFill>
              </a:rPr>
              <a:t>But the tax collector, standing some distance away, was even unwilling to lift up his eyes to heaven, but was beating his breast, saying, ‘God, be merciful to me, the sinner!’</a:t>
            </a:r>
            <a:endParaRPr lang="en-NZ" sz="4000" spc="-200" dirty="0"/>
          </a:p>
        </p:txBody>
      </p:sp>
      <p:sp>
        <p:nvSpPr>
          <p:cNvPr id="7" name="Content Placeholder 2">
            <a:extLst>
              <a:ext uri="{FF2B5EF4-FFF2-40B4-BE49-F238E27FC236}">
                <a16:creationId xmlns:a16="http://schemas.microsoft.com/office/drawing/2014/main" id="{E182E439-2DD6-4B98-B6DD-E3DB76A994C4}"/>
              </a:ext>
            </a:extLst>
          </p:cNvPr>
          <p:cNvSpPr txBox="1">
            <a:spLocks/>
          </p:cNvSpPr>
          <p:nvPr/>
        </p:nvSpPr>
        <p:spPr>
          <a:xfrm>
            <a:off x="266982" y="513659"/>
            <a:ext cx="8095140" cy="1434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4000" dirty="0"/>
              <a:t>Forgiveness—</a:t>
            </a:r>
          </a:p>
          <a:p>
            <a:pPr marL="0" indent="0" algn="ctr">
              <a:buFont typeface="Arial" panose="020B0604020202020204" pitchFamily="34" charset="0"/>
              <a:buNone/>
            </a:pPr>
            <a:r>
              <a:rPr lang="en-NZ" sz="4000" dirty="0"/>
              <a:t>Repent and be saved, or perish.</a:t>
            </a:r>
          </a:p>
        </p:txBody>
      </p:sp>
    </p:spTree>
    <p:extLst>
      <p:ext uri="{BB962C8B-B14F-4D97-AF65-F5344CB8AC3E}">
        <p14:creationId xmlns:p14="http://schemas.microsoft.com/office/powerpoint/2010/main" val="164122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460E0D6-F11F-4805-A8B2-2B7A0B1813FF}"/>
              </a:ext>
            </a:extLst>
          </p:cNvPr>
          <p:cNvSpPr>
            <a:spLocks noGrp="1"/>
          </p:cNvSpPr>
          <p:nvPr>
            <p:ph type="body" idx="1"/>
          </p:nvPr>
        </p:nvSpPr>
        <p:spPr>
          <a:xfrm>
            <a:off x="479161" y="4631161"/>
            <a:ext cx="7816700" cy="1559327"/>
          </a:xfrm>
        </p:spPr>
        <p:txBody>
          <a:bodyPr vert="horz" lIns="91440" tIns="45720" rIns="91440" bIns="45720" rtlCol="0">
            <a:noAutofit/>
          </a:bodyPr>
          <a:lstStyle/>
          <a:p>
            <a:r>
              <a:rPr lang="en-US" sz="6000" dirty="0"/>
              <a:t>Life in the Son.</a:t>
            </a:r>
          </a:p>
          <a:p>
            <a:r>
              <a:rPr lang="en-US" sz="6000" dirty="0"/>
              <a:t>3</a:t>
            </a:r>
            <a:r>
              <a:rPr lang="en-US" sz="6000" kern="1200" dirty="0">
                <a:solidFill>
                  <a:schemeClr val="tx1"/>
                </a:solidFill>
                <a:latin typeface="+mn-lt"/>
                <a:ea typeface="+mn-ea"/>
                <a:cs typeface="+mn-cs"/>
              </a:rPr>
              <a:t>. Forgiven…</a:t>
            </a:r>
          </a:p>
        </p:txBody>
      </p:sp>
      <p:sp>
        <p:nvSpPr>
          <p:cNvPr id="7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a:extLst>
              <a:ext uri="{FF2B5EF4-FFF2-40B4-BE49-F238E27FC236}">
                <a16:creationId xmlns:a16="http://schemas.microsoft.com/office/drawing/2014/main" id="{3734D668-F0EF-4B5C-8601-710B22A49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319"/>
            <a:ext cx="9144001" cy="435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0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742E-DE8B-4F59-A26A-383345C024B8}"/>
              </a:ext>
            </a:extLst>
          </p:cNvPr>
          <p:cNvSpPr>
            <a:spLocks noGrp="1"/>
          </p:cNvSpPr>
          <p:nvPr>
            <p:ph sz="half" idx="1"/>
          </p:nvPr>
        </p:nvSpPr>
        <p:spPr>
          <a:xfrm>
            <a:off x="628650" y="318053"/>
            <a:ext cx="7886699" cy="662608"/>
          </a:xfrm>
        </p:spPr>
        <p:txBody>
          <a:bodyPr>
            <a:noAutofit/>
          </a:bodyPr>
          <a:lstStyle/>
          <a:p>
            <a:pPr marL="0" indent="0">
              <a:buNone/>
            </a:pPr>
            <a:r>
              <a:rPr lang="en-NZ" sz="4000" dirty="0"/>
              <a:t>Forgiveness—Sin No More!</a:t>
            </a:r>
          </a:p>
        </p:txBody>
      </p:sp>
      <p:sp>
        <p:nvSpPr>
          <p:cNvPr id="4" name="Content Placeholder 3">
            <a:extLst>
              <a:ext uri="{FF2B5EF4-FFF2-40B4-BE49-F238E27FC236}">
                <a16:creationId xmlns:a16="http://schemas.microsoft.com/office/drawing/2014/main" id="{18A25F7E-38B1-4455-AFC8-9F5597A6F98D}"/>
              </a:ext>
            </a:extLst>
          </p:cNvPr>
          <p:cNvSpPr>
            <a:spLocks noGrp="1"/>
          </p:cNvSpPr>
          <p:nvPr>
            <p:ph sz="half" idx="2"/>
          </p:nvPr>
        </p:nvSpPr>
        <p:spPr>
          <a:xfrm>
            <a:off x="530086" y="1085090"/>
            <a:ext cx="8613913" cy="2811266"/>
          </a:xfrm>
        </p:spPr>
        <p:txBody>
          <a:bodyPr>
            <a:noAutofit/>
          </a:bodyPr>
          <a:lstStyle/>
          <a:p>
            <a:pPr marL="0" indent="0" rtl="0">
              <a:lnSpc>
                <a:spcPct val="70000"/>
              </a:lnSpc>
              <a:spcBef>
                <a:spcPts val="0"/>
              </a:spcBef>
              <a:spcAft>
                <a:spcPts val="0"/>
              </a:spcAft>
              <a:buNone/>
            </a:pPr>
            <a:r>
              <a:rPr lang="en-NZ" sz="4000" b="0" i="0" u="none" strike="noStrike" spc="-200" dirty="0">
                <a:solidFill>
                  <a:srgbClr val="000000"/>
                </a:solidFill>
                <a:effectLst/>
              </a:rPr>
              <a:t>Psalm 32:5—</a:t>
            </a:r>
            <a:endParaRPr lang="en-NZ" sz="4000" b="0" spc="-200" dirty="0">
              <a:effectLst/>
            </a:endParaRPr>
          </a:p>
          <a:p>
            <a:pPr marL="0" indent="0" rtl="0">
              <a:lnSpc>
                <a:spcPct val="70000"/>
              </a:lnSpc>
              <a:spcBef>
                <a:spcPts val="0"/>
              </a:spcBef>
              <a:spcAft>
                <a:spcPts val="0"/>
              </a:spcAft>
              <a:buNone/>
            </a:pPr>
            <a:r>
              <a:rPr lang="en-NZ" sz="4000" b="0" i="0" u="none" strike="noStrike" spc="-200" dirty="0">
                <a:solidFill>
                  <a:srgbClr val="000000"/>
                </a:solidFill>
                <a:effectLst/>
              </a:rPr>
              <a:t>I acknowledged my sin to You,</a:t>
            </a:r>
            <a:endParaRPr lang="en-NZ" sz="4000" b="0" spc="-200" dirty="0">
              <a:effectLst/>
            </a:endParaRPr>
          </a:p>
          <a:p>
            <a:pPr marL="0" indent="0" rtl="0">
              <a:lnSpc>
                <a:spcPct val="70000"/>
              </a:lnSpc>
              <a:spcBef>
                <a:spcPts val="0"/>
              </a:spcBef>
              <a:spcAft>
                <a:spcPts val="0"/>
              </a:spcAft>
              <a:buNone/>
            </a:pPr>
            <a:r>
              <a:rPr lang="en-NZ" sz="4000" b="0" i="0" u="none" strike="noStrike" spc="-200" dirty="0">
                <a:solidFill>
                  <a:srgbClr val="000000"/>
                </a:solidFill>
                <a:effectLst/>
              </a:rPr>
              <a:t>And my iniquity I did not hide;</a:t>
            </a:r>
            <a:endParaRPr lang="en-NZ" sz="4000" b="0" spc="-200" dirty="0">
              <a:effectLst/>
            </a:endParaRPr>
          </a:p>
          <a:p>
            <a:pPr marL="0" indent="0" rtl="0">
              <a:lnSpc>
                <a:spcPct val="70000"/>
              </a:lnSpc>
              <a:spcBef>
                <a:spcPts val="0"/>
              </a:spcBef>
              <a:spcAft>
                <a:spcPts val="0"/>
              </a:spcAft>
              <a:buNone/>
            </a:pPr>
            <a:r>
              <a:rPr lang="en-NZ" sz="4000" b="0" i="0" u="none" strike="noStrike" spc="-200" dirty="0">
                <a:solidFill>
                  <a:srgbClr val="000000"/>
                </a:solidFill>
                <a:effectLst/>
              </a:rPr>
              <a:t>I said, “I will confess my transgressions to the Lord”;</a:t>
            </a:r>
            <a:endParaRPr lang="en-NZ" sz="4000" b="0" spc="-200" dirty="0">
              <a:effectLst/>
            </a:endParaRPr>
          </a:p>
          <a:p>
            <a:pPr marL="0" indent="0" rtl="0">
              <a:lnSpc>
                <a:spcPct val="70000"/>
              </a:lnSpc>
              <a:spcBef>
                <a:spcPts val="0"/>
              </a:spcBef>
              <a:spcAft>
                <a:spcPts val="0"/>
              </a:spcAft>
              <a:buNone/>
            </a:pPr>
            <a:r>
              <a:rPr lang="en-NZ" sz="4000" b="0" i="0" u="none" strike="noStrike" spc="-200" dirty="0">
                <a:solidFill>
                  <a:srgbClr val="000000"/>
                </a:solidFill>
                <a:effectLst/>
              </a:rPr>
              <a:t>And You forgave the guilt of my sin. </a:t>
            </a:r>
            <a:endParaRPr lang="en-NZ" sz="4000" b="0" spc="-200" dirty="0">
              <a:effectLst/>
            </a:endParaRPr>
          </a:p>
        </p:txBody>
      </p:sp>
      <p:pic>
        <p:nvPicPr>
          <p:cNvPr id="1028" name="Picture 4">
            <a:extLst>
              <a:ext uri="{FF2B5EF4-FFF2-40B4-BE49-F238E27FC236}">
                <a16:creationId xmlns:a16="http://schemas.microsoft.com/office/drawing/2014/main" id="{A022A8A9-EFBC-4CD7-A159-69472D3E8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86" y="3896356"/>
            <a:ext cx="5050735" cy="296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55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742E-DE8B-4F59-A26A-383345C024B8}"/>
              </a:ext>
            </a:extLst>
          </p:cNvPr>
          <p:cNvSpPr>
            <a:spLocks noGrp="1"/>
          </p:cNvSpPr>
          <p:nvPr>
            <p:ph sz="half" idx="1"/>
          </p:nvPr>
        </p:nvSpPr>
        <p:spPr>
          <a:xfrm>
            <a:off x="628650" y="513659"/>
            <a:ext cx="7886699" cy="1142863"/>
          </a:xfrm>
        </p:spPr>
        <p:txBody>
          <a:bodyPr>
            <a:normAutofit/>
          </a:bodyPr>
          <a:lstStyle/>
          <a:p>
            <a:pPr marL="0" indent="0">
              <a:buNone/>
            </a:pPr>
            <a:r>
              <a:rPr lang="en-NZ" sz="4000" dirty="0"/>
              <a:t>Forgiveness—Sin No More!</a:t>
            </a:r>
          </a:p>
        </p:txBody>
      </p:sp>
      <p:sp>
        <p:nvSpPr>
          <p:cNvPr id="4" name="Content Placeholder 3">
            <a:extLst>
              <a:ext uri="{FF2B5EF4-FFF2-40B4-BE49-F238E27FC236}">
                <a16:creationId xmlns:a16="http://schemas.microsoft.com/office/drawing/2014/main" id="{18A25F7E-38B1-4455-AFC8-9F5597A6F98D}"/>
              </a:ext>
            </a:extLst>
          </p:cNvPr>
          <p:cNvSpPr>
            <a:spLocks noGrp="1"/>
          </p:cNvSpPr>
          <p:nvPr>
            <p:ph sz="half" idx="2"/>
          </p:nvPr>
        </p:nvSpPr>
        <p:spPr>
          <a:xfrm>
            <a:off x="628650" y="1179443"/>
            <a:ext cx="3426515" cy="5164898"/>
          </a:xfrm>
        </p:spPr>
        <p:txBody>
          <a:bodyPr>
            <a:noAutofit/>
          </a:bodyPr>
          <a:lstStyle/>
          <a:p>
            <a:pPr marL="0" indent="0" rtl="0">
              <a:lnSpc>
                <a:spcPct val="70000"/>
              </a:lnSpc>
              <a:spcBef>
                <a:spcPts val="0"/>
              </a:spcBef>
              <a:spcAft>
                <a:spcPts val="0"/>
              </a:spcAft>
              <a:buNone/>
            </a:pPr>
            <a:r>
              <a:rPr lang="en-NZ" sz="4000" b="0" i="0" u="none" strike="noStrike" spc="-200" dirty="0">
                <a:solidFill>
                  <a:srgbClr val="000000"/>
                </a:solidFill>
                <a:effectLst/>
              </a:rPr>
              <a:t>Jeremiah 31:34</a:t>
            </a:r>
            <a:r>
              <a:rPr lang="en-NZ" sz="4000" i="0" u="none" strike="noStrike" spc="-200" dirty="0">
                <a:solidFill>
                  <a:srgbClr val="000000"/>
                </a:solidFill>
              </a:rPr>
              <a:t>—</a:t>
            </a:r>
            <a:endParaRPr lang="en-NZ" sz="4000" b="0" spc="-200" dirty="0">
              <a:effectLst/>
            </a:endParaRPr>
          </a:p>
          <a:p>
            <a:pPr marL="0" indent="0" rtl="0">
              <a:lnSpc>
                <a:spcPct val="70000"/>
              </a:lnSpc>
              <a:spcBef>
                <a:spcPts val="0"/>
              </a:spcBef>
              <a:spcAft>
                <a:spcPts val="0"/>
              </a:spcAft>
              <a:buNone/>
            </a:pPr>
            <a:endParaRPr lang="en-NZ" sz="4000" b="0" i="0" u="none" strike="noStrike" spc="-200" dirty="0">
              <a:solidFill>
                <a:srgbClr val="000000"/>
              </a:solidFill>
              <a:effectLst/>
            </a:endParaRPr>
          </a:p>
          <a:p>
            <a:pPr marL="0" indent="0" rtl="0">
              <a:lnSpc>
                <a:spcPct val="70000"/>
              </a:lnSpc>
              <a:spcBef>
                <a:spcPts val="0"/>
              </a:spcBef>
              <a:spcAft>
                <a:spcPts val="0"/>
              </a:spcAft>
              <a:buNone/>
            </a:pPr>
            <a:endParaRPr lang="en-NZ" sz="4000" spc="-200" dirty="0">
              <a:solidFill>
                <a:srgbClr val="000000"/>
              </a:solidFill>
            </a:endParaRPr>
          </a:p>
          <a:p>
            <a:pPr marL="0" indent="0" rtl="0">
              <a:lnSpc>
                <a:spcPct val="70000"/>
              </a:lnSpc>
              <a:spcBef>
                <a:spcPts val="0"/>
              </a:spcBef>
              <a:spcAft>
                <a:spcPts val="0"/>
              </a:spcAft>
              <a:buNone/>
            </a:pPr>
            <a:endParaRPr lang="en-NZ" sz="4000" b="0" i="0" u="none" strike="noStrike" spc="-200" dirty="0">
              <a:solidFill>
                <a:srgbClr val="000000"/>
              </a:solidFill>
              <a:effectLst/>
            </a:endParaRPr>
          </a:p>
          <a:p>
            <a:pPr marL="0" indent="0" rtl="0">
              <a:lnSpc>
                <a:spcPct val="70000"/>
              </a:lnSpc>
              <a:spcBef>
                <a:spcPts val="0"/>
              </a:spcBef>
              <a:spcAft>
                <a:spcPts val="0"/>
              </a:spcAft>
              <a:buNone/>
            </a:pPr>
            <a:endParaRPr lang="en-NZ" sz="4000" spc="-200" dirty="0">
              <a:solidFill>
                <a:srgbClr val="000000"/>
              </a:solidFill>
            </a:endParaRPr>
          </a:p>
          <a:p>
            <a:pPr marL="0" indent="0" rtl="0">
              <a:lnSpc>
                <a:spcPct val="70000"/>
              </a:lnSpc>
              <a:spcBef>
                <a:spcPts val="0"/>
              </a:spcBef>
              <a:spcAft>
                <a:spcPts val="0"/>
              </a:spcAft>
              <a:buNone/>
            </a:pPr>
            <a:r>
              <a:rPr lang="en-NZ" sz="4000" b="0" i="0" u="none" strike="noStrike" spc="-200" dirty="0">
                <a:solidFill>
                  <a:schemeClr val="bg1"/>
                </a:solidFill>
                <a:effectLst/>
              </a:rPr>
              <a:t>“for I will forgive their iniquity, and their sin I will remember no more.”</a:t>
            </a:r>
            <a:r>
              <a:rPr lang="en-NZ" sz="1400" b="0" i="0" u="none" strike="noStrike" spc="-200" dirty="0">
                <a:solidFill>
                  <a:schemeClr val="bg1"/>
                </a:solidFill>
                <a:cs typeface="Times New Roman" panose="02020603050405020304" pitchFamily="18" charset="0"/>
              </a:rPr>
              <a:t> (NASB95)</a:t>
            </a:r>
            <a:endParaRPr lang="en-NZ" sz="1400" b="0" spc="-200" dirty="0">
              <a:solidFill>
                <a:schemeClr val="bg1"/>
              </a:solidFill>
              <a:effectLst/>
            </a:endParaRPr>
          </a:p>
        </p:txBody>
      </p:sp>
      <p:pic>
        <p:nvPicPr>
          <p:cNvPr id="5" name="Picture 2">
            <a:extLst>
              <a:ext uri="{FF2B5EF4-FFF2-40B4-BE49-F238E27FC236}">
                <a16:creationId xmlns:a16="http://schemas.microsoft.com/office/drawing/2014/main" id="{C73F4631-044C-44D1-BF02-E5143BE1C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873" y="2340769"/>
            <a:ext cx="4567877" cy="331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781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742E-DE8B-4F59-A26A-383345C024B8}"/>
              </a:ext>
            </a:extLst>
          </p:cNvPr>
          <p:cNvSpPr>
            <a:spLocks noGrp="1"/>
          </p:cNvSpPr>
          <p:nvPr>
            <p:ph sz="half" idx="1"/>
          </p:nvPr>
        </p:nvSpPr>
        <p:spPr>
          <a:xfrm>
            <a:off x="628650" y="513659"/>
            <a:ext cx="7886699" cy="1142863"/>
          </a:xfrm>
        </p:spPr>
        <p:txBody>
          <a:bodyPr>
            <a:normAutofit/>
          </a:bodyPr>
          <a:lstStyle/>
          <a:p>
            <a:pPr marL="0" indent="0">
              <a:buNone/>
            </a:pPr>
            <a:r>
              <a:rPr lang="en-NZ" sz="4000" dirty="0"/>
              <a:t>Forgiveness—Sin No More!</a:t>
            </a:r>
          </a:p>
        </p:txBody>
      </p:sp>
      <p:sp>
        <p:nvSpPr>
          <p:cNvPr id="4" name="Content Placeholder 3">
            <a:extLst>
              <a:ext uri="{FF2B5EF4-FFF2-40B4-BE49-F238E27FC236}">
                <a16:creationId xmlns:a16="http://schemas.microsoft.com/office/drawing/2014/main" id="{18A25F7E-38B1-4455-AFC8-9F5597A6F98D}"/>
              </a:ext>
            </a:extLst>
          </p:cNvPr>
          <p:cNvSpPr>
            <a:spLocks noGrp="1"/>
          </p:cNvSpPr>
          <p:nvPr>
            <p:ph sz="half" idx="2"/>
          </p:nvPr>
        </p:nvSpPr>
        <p:spPr>
          <a:xfrm>
            <a:off x="628650" y="1179443"/>
            <a:ext cx="3426515" cy="5164898"/>
          </a:xfrm>
        </p:spPr>
        <p:txBody>
          <a:bodyPr>
            <a:noAutofit/>
          </a:bodyPr>
          <a:lstStyle/>
          <a:p>
            <a:pPr marL="0" indent="0" rtl="0">
              <a:lnSpc>
                <a:spcPct val="70000"/>
              </a:lnSpc>
              <a:spcBef>
                <a:spcPts val="0"/>
              </a:spcBef>
              <a:spcAft>
                <a:spcPts val="0"/>
              </a:spcAft>
              <a:buNone/>
            </a:pPr>
            <a:r>
              <a:rPr lang="en-NZ" sz="4000" b="0" i="0" u="none" strike="noStrike" spc="-200" dirty="0">
                <a:solidFill>
                  <a:srgbClr val="000000"/>
                </a:solidFill>
                <a:effectLst/>
              </a:rPr>
              <a:t>Jeremiah 31:34</a:t>
            </a:r>
            <a:r>
              <a:rPr lang="en-NZ" sz="4000" i="0" u="none" strike="noStrike" spc="-200" dirty="0">
                <a:solidFill>
                  <a:srgbClr val="000000"/>
                </a:solidFill>
              </a:rPr>
              <a:t>—</a:t>
            </a:r>
            <a:endParaRPr lang="en-NZ" sz="4000" b="0" spc="-200" dirty="0">
              <a:effectLst/>
            </a:endParaRPr>
          </a:p>
          <a:p>
            <a:pPr marL="0" indent="0" rtl="0">
              <a:lnSpc>
                <a:spcPct val="70000"/>
              </a:lnSpc>
              <a:spcBef>
                <a:spcPts val="0"/>
              </a:spcBef>
              <a:spcAft>
                <a:spcPts val="0"/>
              </a:spcAft>
              <a:buNone/>
            </a:pPr>
            <a:endParaRPr lang="en-NZ" sz="4000" b="0" i="0" u="none" strike="noStrike" spc="-200" dirty="0">
              <a:solidFill>
                <a:srgbClr val="000000"/>
              </a:solidFill>
              <a:effectLst/>
            </a:endParaRPr>
          </a:p>
          <a:p>
            <a:pPr marL="0" indent="0" rtl="0">
              <a:lnSpc>
                <a:spcPct val="70000"/>
              </a:lnSpc>
              <a:spcBef>
                <a:spcPts val="0"/>
              </a:spcBef>
              <a:spcAft>
                <a:spcPts val="0"/>
              </a:spcAft>
              <a:buNone/>
            </a:pPr>
            <a:endParaRPr lang="en-NZ" sz="4000" spc="-200" dirty="0">
              <a:solidFill>
                <a:srgbClr val="000000"/>
              </a:solidFill>
            </a:endParaRPr>
          </a:p>
          <a:p>
            <a:pPr marL="0" indent="0" rtl="0">
              <a:lnSpc>
                <a:spcPct val="70000"/>
              </a:lnSpc>
              <a:spcBef>
                <a:spcPts val="0"/>
              </a:spcBef>
              <a:spcAft>
                <a:spcPts val="0"/>
              </a:spcAft>
              <a:buNone/>
            </a:pPr>
            <a:endParaRPr lang="en-NZ" sz="4000" b="0" i="0" u="none" strike="noStrike" spc="-200" dirty="0">
              <a:solidFill>
                <a:srgbClr val="000000"/>
              </a:solidFill>
              <a:effectLst/>
            </a:endParaRPr>
          </a:p>
          <a:p>
            <a:pPr marL="0" indent="0" rtl="0">
              <a:lnSpc>
                <a:spcPct val="70000"/>
              </a:lnSpc>
              <a:spcBef>
                <a:spcPts val="0"/>
              </a:spcBef>
              <a:spcAft>
                <a:spcPts val="0"/>
              </a:spcAft>
              <a:buNone/>
            </a:pPr>
            <a:endParaRPr lang="en-NZ" sz="4000" spc="-200" dirty="0">
              <a:solidFill>
                <a:srgbClr val="000000"/>
              </a:solidFill>
            </a:endParaRPr>
          </a:p>
          <a:p>
            <a:pPr marL="0" indent="0" rtl="0">
              <a:lnSpc>
                <a:spcPct val="70000"/>
              </a:lnSpc>
              <a:spcBef>
                <a:spcPts val="0"/>
              </a:spcBef>
              <a:spcAft>
                <a:spcPts val="0"/>
              </a:spcAft>
              <a:buNone/>
            </a:pPr>
            <a:r>
              <a:rPr lang="en-NZ" sz="4000" b="0" i="0" u="none" strike="noStrike" spc="-200" dirty="0">
                <a:solidFill>
                  <a:srgbClr val="000000"/>
                </a:solidFill>
                <a:effectLst/>
              </a:rPr>
              <a:t>“for I will forgive their iniquity, and their sin I will remember no more.”</a:t>
            </a:r>
            <a:r>
              <a:rPr lang="en-NZ" sz="1400" b="0" i="0" u="none" strike="noStrike" spc="-200" dirty="0">
                <a:solidFill>
                  <a:srgbClr val="000000"/>
                </a:solidFill>
                <a:cs typeface="Times New Roman" panose="02020603050405020304" pitchFamily="18" charset="0"/>
              </a:rPr>
              <a:t> (NASB95)</a:t>
            </a:r>
            <a:endParaRPr lang="en-NZ" sz="1400" b="0" spc="-200" dirty="0">
              <a:effectLst/>
            </a:endParaRPr>
          </a:p>
        </p:txBody>
      </p:sp>
      <p:pic>
        <p:nvPicPr>
          <p:cNvPr id="5" name="Picture 2">
            <a:extLst>
              <a:ext uri="{FF2B5EF4-FFF2-40B4-BE49-F238E27FC236}">
                <a16:creationId xmlns:a16="http://schemas.microsoft.com/office/drawing/2014/main" id="{C73F4631-044C-44D1-BF02-E5143BE1C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873" y="2340769"/>
            <a:ext cx="4567877" cy="331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89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742E-DE8B-4F59-A26A-383345C024B8}"/>
              </a:ext>
            </a:extLst>
          </p:cNvPr>
          <p:cNvSpPr>
            <a:spLocks noGrp="1"/>
          </p:cNvSpPr>
          <p:nvPr>
            <p:ph sz="half" idx="1"/>
          </p:nvPr>
        </p:nvSpPr>
        <p:spPr>
          <a:xfrm>
            <a:off x="628650" y="513659"/>
            <a:ext cx="7886699" cy="1142863"/>
          </a:xfrm>
        </p:spPr>
        <p:txBody>
          <a:bodyPr>
            <a:noAutofit/>
          </a:bodyPr>
          <a:lstStyle/>
          <a:p>
            <a:pPr marL="0" indent="0">
              <a:buNone/>
            </a:pPr>
            <a:r>
              <a:rPr lang="en-NZ" sz="4000" dirty="0"/>
              <a:t>Forgiveness—Sinlessness gifted humanity.</a:t>
            </a:r>
          </a:p>
        </p:txBody>
      </p:sp>
      <p:sp>
        <p:nvSpPr>
          <p:cNvPr id="4" name="Content Placeholder 3">
            <a:extLst>
              <a:ext uri="{FF2B5EF4-FFF2-40B4-BE49-F238E27FC236}">
                <a16:creationId xmlns:a16="http://schemas.microsoft.com/office/drawing/2014/main" id="{18A25F7E-38B1-4455-AFC8-9F5597A6F98D}"/>
              </a:ext>
            </a:extLst>
          </p:cNvPr>
          <p:cNvSpPr>
            <a:spLocks noGrp="1"/>
          </p:cNvSpPr>
          <p:nvPr>
            <p:ph sz="half" idx="2"/>
          </p:nvPr>
        </p:nvSpPr>
        <p:spPr>
          <a:xfrm>
            <a:off x="4571999" y="1838877"/>
            <a:ext cx="4261402" cy="4351338"/>
          </a:xfrm>
        </p:spPr>
        <p:txBody>
          <a:bodyPr>
            <a:noAutofit/>
          </a:bodyPr>
          <a:lstStyle/>
          <a:p>
            <a:pPr>
              <a:lnSpc>
                <a:spcPct val="70000"/>
              </a:lnSpc>
            </a:pPr>
            <a:r>
              <a:rPr lang="en-NZ" sz="4000" spc="-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Corinthians 5:21—</a:t>
            </a:r>
          </a:p>
          <a:p>
            <a:pPr>
              <a:lnSpc>
                <a:spcPct val="70000"/>
              </a:lnSpc>
            </a:pPr>
            <a:r>
              <a:rPr lang="en-NZ" sz="4000" spc="-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 made Him who knew no sin to be sin on our behalf, so that we might become the righteousness of God in Him.</a:t>
            </a:r>
          </a:p>
        </p:txBody>
      </p:sp>
      <p:pic>
        <p:nvPicPr>
          <p:cNvPr id="23554" name="Picture 2" descr="Christ Jesus cross crucifix sketch with Christian New Testament Gospel  scripture. &amp;quot;He that believeth on the Son hath everlasting life...&amp;quot; John  3:36. Poster • Pixers® • We live to change">
            <a:extLst>
              <a:ext uri="{FF2B5EF4-FFF2-40B4-BE49-F238E27FC236}">
                <a16:creationId xmlns:a16="http://schemas.microsoft.com/office/drawing/2014/main" id="{574783EE-A846-4D97-8BEA-6DF52D39BA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89" r="18578"/>
          <a:stretch/>
        </p:blipFill>
        <p:spPr bwMode="auto">
          <a:xfrm>
            <a:off x="450573" y="1084515"/>
            <a:ext cx="3604592" cy="57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53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742E-DE8B-4F59-A26A-383345C024B8}"/>
              </a:ext>
            </a:extLst>
          </p:cNvPr>
          <p:cNvSpPr>
            <a:spLocks noGrp="1"/>
          </p:cNvSpPr>
          <p:nvPr>
            <p:ph sz="half" idx="1"/>
          </p:nvPr>
        </p:nvSpPr>
        <p:spPr>
          <a:xfrm>
            <a:off x="628650" y="513659"/>
            <a:ext cx="7886699" cy="1142863"/>
          </a:xfrm>
        </p:spPr>
        <p:txBody>
          <a:bodyPr>
            <a:noAutofit/>
          </a:bodyPr>
          <a:lstStyle/>
          <a:p>
            <a:pPr marL="0" indent="0">
              <a:buNone/>
            </a:pPr>
            <a:r>
              <a:rPr lang="en-NZ" sz="4000" dirty="0"/>
              <a:t>Forgiveness—Sinlessness gifted humanity.</a:t>
            </a:r>
          </a:p>
        </p:txBody>
      </p:sp>
      <p:sp>
        <p:nvSpPr>
          <p:cNvPr id="4" name="Content Placeholder 3">
            <a:extLst>
              <a:ext uri="{FF2B5EF4-FFF2-40B4-BE49-F238E27FC236}">
                <a16:creationId xmlns:a16="http://schemas.microsoft.com/office/drawing/2014/main" id="{18A25F7E-38B1-4455-AFC8-9F5597A6F98D}"/>
              </a:ext>
            </a:extLst>
          </p:cNvPr>
          <p:cNvSpPr>
            <a:spLocks noGrp="1"/>
          </p:cNvSpPr>
          <p:nvPr>
            <p:ph sz="half" idx="2"/>
          </p:nvPr>
        </p:nvSpPr>
        <p:spPr>
          <a:xfrm>
            <a:off x="4571999" y="1838877"/>
            <a:ext cx="4261402" cy="4351338"/>
          </a:xfrm>
        </p:spPr>
        <p:txBody>
          <a:bodyPr>
            <a:noAutofit/>
          </a:bodyPr>
          <a:lstStyle/>
          <a:p>
            <a:pPr>
              <a:lnSpc>
                <a:spcPct val="70000"/>
              </a:lnSpc>
            </a:pPr>
            <a:r>
              <a:rPr lang="en-NZ" sz="4000" spc="-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Corinthians 5:21—</a:t>
            </a:r>
          </a:p>
          <a:p>
            <a:pPr>
              <a:lnSpc>
                <a:spcPct val="70000"/>
              </a:lnSpc>
            </a:pPr>
            <a:r>
              <a:rPr lang="en-NZ" sz="4000" spc="-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 made Him who knew no sin to be sin on our behalf, so that we might become the righteousness of God in Him.</a:t>
            </a:r>
            <a:endParaRPr lang="en-NZ" sz="4000" spc="-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554" name="Picture 2" descr="Christ Jesus cross crucifix sketch with Christian New Testament Gospel  scripture. &amp;quot;He that believeth on the Son hath everlasting life...&amp;quot; John  3:36. Poster • Pixers® • We live to change">
            <a:extLst>
              <a:ext uri="{FF2B5EF4-FFF2-40B4-BE49-F238E27FC236}">
                <a16:creationId xmlns:a16="http://schemas.microsoft.com/office/drawing/2014/main" id="{574783EE-A846-4D97-8BEA-6DF52D39BA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89" r="18578"/>
          <a:stretch/>
        </p:blipFill>
        <p:spPr bwMode="auto">
          <a:xfrm>
            <a:off x="450573" y="1084515"/>
            <a:ext cx="3604592" cy="577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81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9CECBE7-D604-467C-B929-3CB9CCCF7E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86"/>
          <a:stretch/>
        </p:blipFill>
        <p:spPr bwMode="auto">
          <a:xfrm>
            <a:off x="1397608" y="101836"/>
            <a:ext cx="6348784" cy="675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93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742E-DE8B-4F59-A26A-383345C024B8}"/>
              </a:ext>
            </a:extLst>
          </p:cNvPr>
          <p:cNvSpPr>
            <a:spLocks noGrp="1"/>
          </p:cNvSpPr>
          <p:nvPr>
            <p:ph sz="half" idx="1"/>
          </p:nvPr>
        </p:nvSpPr>
        <p:spPr>
          <a:xfrm>
            <a:off x="628650" y="513659"/>
            <a:ext cx="7886699" cy="1142863"/>
          </a:xfrm>
        </p:spPr>
        <p:txBody>
          <a:bodyPr>
            <a:noAutofit/>
          </a:bodyPr>
          <a:lstStyle/>
          <a:p>
            <a:pPr marL="0" indent="0">
              <a:buNone/>
            </a:pPr>
            <a:r>
              <a:rPr lang="en-NZ" sz="4000" dirty="0"/>
              <a:t>Forgiveness—A Blessing found and shared in Christ.</a:t>
            </a:r>
          </a:p>
        </p:txBody>
      </p:sp>
      <p:sp>
        <p:nvSpPr>
          <p:cNvPr id="4" name="Content Placeholder 3">
            <a:extLst>
              <a:ext uri="{FF2B5EF4-FFF2-40B4-BE49-F238E27FC236}">
                <a16:creationId xmlns:a16="http://schemas.microsoft.com/office/drawing/2014/main" id="{18A25F7E-38B1-4455-AFC8-9F5597A6F98D}"/>
              </a:ext>
            </a:extLst>
          </p:cNvPr>
          <p:cNvSpPr>
            <a:spLocks noGrp="1"/>
          </p:cNvSpPr>
          <p:nvPr>
            <p:ph sz="half" idx="2"/>
          </p:nvPr>
        </p:nvSpPr>
        <p:spPr>
          <a:xfrm>
            <a:off x="685799" y="1694672"/>
            <a:ext cx="3886200" cy="4351338"/>
          </a:xfrm>
        </p:spPr>
        <p:txBody>
          <a:bodyPr>
            <a:noAutofit/>
          </a:bodyPr>
          <a:lstStyle/>
          <a:p>
            <a:pPr>
              <a:lnSpc>
                <a:spcPct val="70000"/>
              </a:lnSpc>
            </a:pPr>
            <a:r>
              <a:rPr lang="en-NZ" sz="4000" spc="-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Ephesians 4:32—</a:t>
            </a:r>
            <a:r>
              <a:rPr lang="en-NZ" sz="4000" spc="-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 kind to one another, tender-hearted, forgiving each other, just as God in Christ also has forgiven you.</a:t>
            </a:r>
          </a:p>
        </p:txBody>
      </p:sp>
      <p:pic>
        <p:nvPicPr>
          <p:cNvPr id="5" name="Picture 2" descr="Praying the LectionaryDrinking God's Word...together ...">
            <a:extLst>
              <a:ext uri="{FF2B5EF4-FFF2-40B4-BE49-F238E27FC236}">
                <a16:creationId xmlns:a16="http://schemas.microsoft.com/office/drawing/2014/main" id="{C3DC038B-9D89-4F7F-AD2E-94A3CB93CF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11"/>
          <a:stretch/>
        </p:blipFill>
        <p:spPr bwMode="auto">
          <a:xfrm>
            <a:off x="4967345" y="1260561"/>
            <a:ext cx="3792341" cy="478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1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742E-DE8B-4F59-A26A-383345C024B8}"/>
              </a:ext>
            </a:extLst>
          </p:cNvPr>
          <p:cNvSpPr>
            <a:spLocks noGrp="1"/>
          </p:cNvSpPr>
          <p:nvPr>
            <p:ph sz="half" idx="1"/>
          </p:nvPr>
        </p:nvSpPr>
        <p:spPr>
          <a:xfrm>
            <a:off x="628650" y="513659"/>
            <a:ext cx="7886699" cy="1142863"/>
          </a:xfrm>
        </p:spPr>
        <p:txBody>
          <a:bodyPr>
            <a:noAutofit/>
          </a:bodyPr>
          <a:lstStyle/>
          <a:p>
            <a:pPr marL="0" indent="0">
              <a:buNone/>
            </a:pPr>
            <a:r>
              <a:rPr lang="en-NZ" sz="4000" dirty="0"/>
              <a:t>Forgiveness—A Blessing found and shared in Christ.</a:t>
            </a:r>
          </a:p>
        </p:txBody>
      </p:sp>
      <p:sp>
        <p:nvSpPr>
          <p:cNvPr id="4" name="Content Placeholder 3">
            <a:extLst>
              <a:ext uri="{FF2B5EF4-FFF2-40B4-BE49-F238E27FC236}">
                <a16:creationId xmlns:a16="http://schemas.microsoft.com/office/drawing/2014/main" id="{18A25F7E-38B1-4455-AFC8-9F5597A6F98D}"/>
              </a:ext>
            </a:extLst>
          </p:cNvPr>
          <p:cNvSpPr>
            <a:spLocks noGrp="1"/>
          </p:cNvSpPr>
          <p:nvPr>
            <p:ph sz="half" idx="2"/>
          </p:nvPr>
        </p:nvSpPr>
        <p:spPr>
          <a:xfrm>
            <a:off x="685799" y="1694672"/>
            <a:ext cx="3886200" cy="4351338"/>
          </a:xfrm>
        </p:spPr>
        <p:txBody>
          <a:bodyPr>
            <a:noAutofit/>
          </a:bodyPr>
          <a:lstStyle/>
          <a:p>
            <a:pPr>
              <a:lnSpc>
                <a:spcPct val="70000"/>
              </a:lnSpc>
            </a:pPr>
            <a:r>
              <a:rPr lang="en-NZ" sz="4000" spc="-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Ephesians 4:32—Be kind to one another, tender-hearted, forgiving each other, just as God in Christ also has forgiven you.</a:t>
            </a:r>
            <a:endParaRPr lang="en-NZ" sz="4000" spc="-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Praying the LectionaryDrinking God's Word...together ...">
            <a:extLst>
              <a:ext uri="{FF2B5EF4-FFF2-40B4-BE49-F238E27FC236}">
                <a16:creationId xmlns:a16="http://schemas.microsoft.com/office/drawing/2014/main" id="{C3DC038B-9D89-4F7F-AD2E-94A3CB93CF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11"/>
          <a:stretch/>
        </p:blipFill>
        <p:spPr bwMode="auto">
          <a:xfrm>
            <a:off x="4967345" y="1260561"/>
            <a:ext cx="3792341" cy="478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20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a:extLst>
              <a:ext uri="{FF2B5EF4-FFF2-40B4-BE49-F238E27FC236}">
                <a16:creationId xmlns:a16="http://schemas.microsoft.com/office/drawing/2014/main" id="{624906FE-F689-446B-8F72-69A95E577102}"/>
              </a:ext>
            </a:extLst>
          </p:cNvPr>
          <p:cNvSpPr txBox="1">
            <a:spLocks/>
          </p:cNvSpPr>
          <p:nvPr/>
        </p:nvSpPr>
        <p:spPr>
          <a:xfrm>
            <a:off x="480060" y="325369"/>
            <a:ext cx="3276451" cy="1956841"/>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4300" dirty="0">
                <a:latin typeface="+mj-lt"/>
                <a:ea typeface="+mj-ea"/>
                <a:cs typeface="+mj-cs"/>
              </a:rPr>
              <a:t>“Baptism now saves you” (1Pet.3:21).</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0" y="2282210"/>
            <a:ext cx="3982633" cy="4575789"/>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p>
            <a:r>
              <a:rPr lang="en-NZ" sz="4000" b="1" i="0" baseline="30000" dirty="0">
                <a:solidFill>
                  <a:srgbClr val="000000"/>
                </a:solidFill>
                <a:effectLst/>
                <a:latin typeface="system-ui"/>
              </a:rPr>
              <a:t>21</a:t>
            </a:r>
            <a:r>
              <a:rPr lang="en-NZ" sz="4000" b="0" i="0" dirty="0">
                <a:solidFill>
                  <a:srgbClr val="000000"/>
                </a:solidFill>
                <a:effectLst/>
                <a:latin typeface="system-ui"/>
              </a:rPr>
              <a:t>Corresponding to that, baptism now saves you—not the removal of dirt from the flesh, but an appeal to God for a good conscience—through the resurrection of Jesus Christ,</a:t>
            </a:r>
            <a:r>
              <a:rPr lang="en-US" sz="1900" b="0" i="0" dirty="0">
                <a:effectLst/>
              </a:rPr>
              <a:t> (NASB95)</a:t>
            </a:r>
            <a:endParaRPr lang="en-US" sz="1900" dirty="0"/>
          </a:p>
        </p:txBody>
      </p:sp>
      <p:pic>
        <p:nvPicPr>
          <p:cNvPr id="1026" name="Picture 2">
            <a:extLst>
              <a:ext uri="{FF2B5EF4-FFF2-40B4-BE49-F238E27FC236}">
                <a16:creationId xmlns:a16="http://schemas.microsoft.com/office/drawing/2014/main" id="{7573839D-807D-4FA0-B6A3-A5964FB0289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7985" t="-1" r="11833"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4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25AA63-67DF-45A1-9936-F0C8A59EE45D}"/>
              </a:ext>
            </a:extLst>
          </p:cNvPr>
          <p:cNvSpPr>
            <a:spLocks noGrp="1"/>
          </p:cNvSpPr>
          <p:nvPr>
            <p:ph sz="half" idx="2"/>
          </p:nvPr>
        </p:nvSpPr>
        <p:spPr>
          <a:xfrm>
            <a:off x="954157" y="288373"/>
            <a:ext cx="8064776" cy="4351338"/>
          </a:xfrm>
        </p:spPr>
        <p:txBody>
          <a:bodyPr>
            <a:normAutofit/>
          </a:bodyPr>
          <a:lstStyle/>
          <a:p>
            <a:pPr marL="0" indent="0" algn="ctr">
              <a:buNone/>
            </a:pPr>
            <a:r>
              <a:rPr lang="en-NZ" sz="6600" dirty="0"/>
              <a:t>Starting point for those in Christ…</a:t>
            </a:r>
          </a:p>
        </p:txBody>
      </p:sp>
      <p:pic>
        <p:nvPicPr>
          <p:cNvPr id="14338" name="Picture 2" descr="Word It Archive: Here">
            <a:extLst>
              <a:ext uri="{FF2B5EF4-FFF2-40B4-BE49-F238E27FC236}">
                <a16:creationId xmlns:a16="http://schemas.microsoft.com/office/drawing/2014/main" id="{90D779F1-77B7-4968-8A37-4F741353A50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28900" y="2683427"/>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2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AFE89C-6F48-4ECF-B440-2261F2152FFB}"/>
              </a:ext>
            </a:extLst>
          </p:cNvPr>
          <p:cNvSpPr>
            <a:spLocks noGrp="1"/>
          </p:cNvSpPr>
          <p:nvPr>
            <p:ph sz="half" idx="2"/>
          </p:nvPr>
        </p:nvSpPr>
        <p:spPr>
          <a:xfrm>
            <a:off x="-92765" y="5074251"/>
            <a:ext cx="9236765" cy="1783749"/>
          </a:xfrm>
        </p:spPr>
        <p:txBody>
          <a:bodyPr>
            <a:normAutofit/>
          </a:bodyPr>
          <a:lstStyle/>
          <a:p>
            <a:pPr marL="0" indent="0" algn="ctr">
              <a:buNone/>
            </a:pPr>
            <a:endParaRPr lang="en-NZ" sz="4000" b="0" i="0" dirty="0">
              <a:solidFill>
                <a:srgbClr val="000000"/>
              </a:solidFill>
              <a:effectLst/>
              <a:latin typeface="system-ui"/>
            </a:endParaRPr>
          </a:p>
        </p:txBody>
      </p:sp>
      <p:pic>
        <p:nvPicPr>
          <p:cNvPr id="13314" name="Picture 2" descr="No condemnation in Christ. by Ed Elliott | by Ed Elliott | Medium">
            <a:extLst>
              <a:ext uri="{FF2B5EF4-FFF2-40B4-BE49-F238E27FC236}">
                <a16:creationId xmlns:a16="http://schemas.microsoft.com/office/drawing/2014/main" id="{D28B52A0-4916-4622-A45F-ECD99CF7AC1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9156462" cy="507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01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AFE89C-6F48-4ECF-B440-2261F2152FFB}"/>
              </a:ext>
            </a:extLst>
          </p:cNvPr>
          <p:cNvSpPr>
            <a:spLocks noGrp="1"/>
          </p:cNvSpPr>
          <p:nvPr>
            <p:ph sz="half" idx="2"/>
          </p:nvPr>
        </p:nvSpPr>
        <p:spPr>
          <a:xfrm>
            <a:off x="-92765" y="5074251"/>
            <a:ext cx="9236765" cy="1783749"/>
          </a:xfrm>
        </p:spPr>
        <p:txBody>
          <a:bodyPr>
            <a:normAutofit/>
          </a:bodyPr>
          <a:lstStyle/>
          <a:p>
            <a:pPr marL="0" indent="0" algn="ctr">
              <a:buNone/>
            </a:pPr>
            <a:r>
              <a:rPr lang="en-NZ" sz="4000" b="0" i="0" dirty="0">
                <a:solidFill>
                  <a:srgbClr val="000000"/>
                </a:solidFill>
                <a:effectLst/>
                <a:latin typeface="system-ui"/>
              </a:rPr>
              <a:t>Romans 8:1—Therefore there is now no condemnation for those who are in Christ Jesus.</a:t>
            </a:r>
          </a:p>
        </p:txBody>
      </p:sp>
      <p:pic>
        <p:nvPicPr>
          <p:cNvPr id="13314" name="Picture 2" descr="No condemnation in Christ. by Ed Elliott | by Ed Elliott | Medium">
            <a:extLst>
              <a:ext uri="{FF2B5EF4-FFF2-40B4-BE49-F238E27FC236}">
                <a16:creationId xmlns:a16="http://schemas.microsoft.com/office/drawing/2014/main" id="{D28B52A0-4916-4622-A45F-ECD99CF7AC1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9156462" cy="507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00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AFE89C-6F48-4ECF-B440-2261F2152FFB}"/>
              </a:ext>
            </a:extLst>
          </p:cNvPr>
          <p:cNvSpPr>
            <a:spLocks noGrp="1"/>
          </p:cNvSpPr>
          <p:nvPr>
            <p:ph sz="half" idx="2"/>
          </p:nvPr>
        </p:nvSpPr>
        <p:spPr>
          <a:xfrm>
            <a:off x="0" y="5074251"/>
            <a:ext cx="9144000" cy="1783749"/>
          </a:xfrm>
        </p:spPr>
        <p:txBody>
          <a:bodyPr>
            <a:normAutofit/>
          </a:bodyPr>
          <a:lstStyle/>
          <a:p>
            <a:pPr marL="0" indent="0" algn="ctr">
              <a:buNone/>
            </a:pPr>
            <a:r>
              <a:rPr lang="en-NZ" sz="4000" dirty="0"/>
              <a:t>So, if you are a Christian—</a:t>
            </a:r>
          </a:p>
          <a:p>
            <a:pPr marL="0" indent="0" algn="ctr">
              <a:buNone/>
            </a:pPr>
            <a:endParaRPr lang="en-NZ" sz="4000" dirty="0"/>
          </a:p>
        </p:txBody>
      </p:sp>
      <p:pic>
        <p:nvPicPr>
          <p:cNvPr id="13314" name="Picture 2" descr="No condemnation in Christ. by Ed Elliott | by Ed Elliott | Medium">
            <a:extLst>
              <a:ext uri="{FF2B5EF4-FFF2-40B4-BE49-F238E27FC236}">
                <a16:creationId xmlns:a16="http://schemas.microsoft.com/office/drawing/2014/main" id="{D28B52A0-4916-4622-A45F-ECD99CF7AC1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9156462" cy="507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3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o description available.">
            <a:extLst>
              <a:ext uri="{FF2B5EF4-FFF2-40B4-BE49-F238E27FC236}">
                <a16:creationId xmlns:a16="http://schemas.microsoft.com/office/drawing/2014/main" id="{176E621A-6EFF-49E5-93E6-653B00D4AD0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70125" y="113669"/>
            <a:ext cx="7152240" cy="486352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ED466DC1-64E0-459D-9403-0D9B509288FB}"/>
              </a:ext>
            </a:extLst>
          </p:cNvPr>
          <p:cNvSpPr>
            <a:spLocks noGrp="1"/>
          </p:cNvSpPr>
          <p:nvPr>
            <p:ph sz="half" idx="2"/>
          </p:nvPr>
        </p:nvSpPr>
        <p:spPr>
          <a:xfrm>
            <a:off x="0" y="5074251"/>
            <a:ext cx="9144000" cy="1783749"/>
          </a:xfrm>
        </p:spPr>
        <p:txBody>
          <a:bodyPr>
            <a:normAutofit lnSpcReduction="10000"/>
          </a:bodyPr>
          <a:lstStyle/>
          <a:p>
            <a:pPr marL="0" indent="0" algn="ctr">
              <a:buNone/>
            </a:pPr>
            <a:r>
              <a:rPr lang="en-NZ" sz="4000" dirty="0"/>
              <a:t>So, if you are a Christian—</a:t>
            </a:r>
          </a:p>
          <a:p>
            <a:pPr marL="0" indent="0" algn="ctr">
              <a:buNone/>
            </a:pPr>
            <a:r>
              <a:rPr lang="en-NZ" sz="8000" dirty="0">
                <a:latin typeface="Brush Script MT" panose="03060802040406070304" pitchFamily="66" charset="0"/>
              </a:rPr>
              <a:t>Rejoice!!!</a:t>
            </a:r>
          </a:p>
        </p:txBody>
      </p:sp>
    </p:spTree>
    <p:extLst>
      <p:ext uri="{BB962C8B-B14F-4D97-AF65-F5344CB8AC3E}">
        <p14:creationId xmlns:p14="http://schemas.microsoft.com/office/powerpoint/2010/main" val="417005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o description available.">
            <a:extLst>
              <a:ext uri="{FF2B5EF4-FFF2-40B4-BE49-F238E27FC236}">
                <a16:creationId xmlns:a16="http://schemas.microsoft.com/office/drawing/2014/main" id="{85175AE2-2A62-43FB-8355-3FF94ED3097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8777"/>
          <a:stretch/>
        </p:blipFill>
        <p:spPr bwMode="auto">
          <a:xfrm>
            <a:off x="-26499" y="1438122"/>
            <a:ext cx="9196998" cy="398175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402561CF-99CB-4061-9AFD-195270D93695}"/>
              </a:ext>
            </a:extLst>
          </p:cNvPr>
          <p:cNvSpPr txBox="1">
            <a:spLocks/>
          </p:cNvSpPr>
          <p:nvPr/>
        </p:nvSpPr>
        <p:spPr>
          <a:xfrm>
            <a:off x="304800" y="1690174"/>
            <a:ext cx="63875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4000" b="1" dirty="0">
                <a:solidFill>
                  <a:srgbClr val="000000"/>
                </a:solidFill>
                <a:latin typeface="system-ui"/>
              </a:rPr>
              <a:t>John 8:36—</a:t>
            </a:r>
          </a:p>
          <a:p>
            <a:pPr marL="0" indent="0">
              <a:buNone/>
            </a:pPr>
            <a:r>
              <a:rPr lang="en-NZ" sz="4000" b="1" baseline="30000" dirty="0">
                <a:solidFill>
                  <a:srgbClr val="000000"/>
                </a:solidFill>
                <a:latin typeface="system-ui"/>
              </a:rPr>
              <a:t>36</a:t>
            </a:r>
            <a:r>
              <a:rPr lang="en-NZ" sz="4000" b="1" dirty="0">
                <a:solidFill>
                  <a:srgbClr val="000000"/>
                </a:solidFill>
                <a:latin typeface="system-ui"/>
              </a:rPr>
              <a:t>So if the Son makes you free, you will be free indeed.</a:t>
            </a:r>
          </a:p>
          <a:p>
            <a:endParaRPr lang="en-NZ" dirty="0"/>
          </a:p>
        </p:txBody>
      </p:sp>
    </p:spTree>
    <p:extLst>
      <p:ext uri="{BB962C8B-B14F-4D97-AF65-F5344CB8AC3E}">
        <p14:creationId xmlns:p14="http://schemas.microsoft.com/office/powerpoint/2010/main" val="274596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742E-DE8B-4F59-A26A-383345C024B8}"/>
              </a:ext>
            </a:extLst>
          </p:cNvPr>
          <p:cNvSpPr>
            <a:spLocks noGrp="1"/>
          </p:cNvSpPr>
          <p:nvPr>
            <p:ph sz="half" idx="1"/>
          </p:nvPr>
        </p:nvSpPr>
        <p:spPr>
          <a:xfrm>
            <a:off x="266982" y="513659"/>
            <a:ext cx="4247869" cy="1434411"/>
          </a:xfrm>
        </p:spPr>
        <p:txBody>
          <a:bodyPr>
            <a:noAutofit/>
          </a:bodyPr>
          <a:lstStyle/>
          <a:p>
            <a:pPr marL="0" indent="0" algn="ctr">
              <a:buNone/>
            </a:pPr>
            <a:r>
              <a:rPr lang="en-NZ" sz="4000" dirty="0"/>
              <a:t>Forgiveness—</a:t>
            </a:r>
          </a:p>
          <a:p>
            <a:pPr marL="0" indent="0" algn="ctr">
              <a:buNone/>
            </a:pPr>
            <a:r>
              <a:rPr lang="en-NZ" sz="4000" dirty="0"/>
              <a:t>Sin gets in the way.</a:t>
            </a:r>
          </a:p>
        </p:txBody>
      </p:sp>
      <p:sp>
        <p:nvSpPr>
          <p:cNvPr id="4" name="Content Placeholder 3">
            <a:extLst>
              <a:ext uri="{FF2B5EF4-FFF2-40B4-BE49-F238E27FC236}">
                <a16:creationId xmlns:a16="http://schemas.microsoft.com/office/drawing/2014/main" id="{18A25F7E-38B1-4455-AFC8-9F5597A6F98D}"/>
              </a:ext>
            </a:extLst>
          </p:cNvPr>
          <p:cNvSpPr>
            <a:spLocks noGrp="1"/>
          </p:cNvSpPr>
          <p:nvPr>
            <p:ph sz="half" idx="2"/>
          </p:nvPr>
        </p:nvSpPr>
        <p:spPr>
          <a:xfrm>
            <a:off x="4629149" y="2387841"/>
            <a:ext cx="3998015" cy="3789121"/>
          </a:xfrm>
        </p:spPr>
        <p:txBody>
          <a:bodyPr>
            <a:noAutofit/>
          </a:bodyPr>
          <a:lstStyle/>
          <a:p>
            <a:pPr marL="0" indent="0" algn="l">
              <a:lnSpc>
                <a:spcPct val="70000"/>
              </a:lnSpc>
              <a:buNone/>
            </a:pPr>
            <a:r>
              <a:rPr lang="en-NZ" sz="4000" b="0" i="0" spc="-200" dirty="0">
                <a:solidFill>
                  <a:srgbClr val="000000"/>
                </a:solidFill>
                <a:effectLst/>
              </a:rPr>
              <a:t>Isaiah 59:1-2—</a:t>
            </a:r>
          </a:p>
        </p:txBody>
      </p:sp>
      <p:pic>
        <p:nvPicPr>
          <p:cNvPr id="8196" name="Picture 4">
            <a:extLst>
              <a:ext uri="{FF2B5EF4-FFF2-40B4-BE49-F238E27FC236}">
                <a16:creationId xmlns:a16="http://schemas.microsoft.com/office/drawing/2014/main" id="{28D243F9-0B22-439A-AAD9-E45C12E44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82" y="2387842"/>
            <a:ext cx="3861732" cy="328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119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11077</TotalTime>
  <Words>860</Words>
  <Application>Microsoft Office PowerPoint</Application>
  <PresentationFormat>On-screen Show (4:3)</PresentationFormat>
  <Paragraphs>94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Brush Script MT</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purpose of godliness</dc:title>
  <dc:creator>John Staiger</dc:creator>
  <cp:lastModifiedBy>HODGMAN, Geoff (BOSTSC)</cp:lastModifiedBy>
  <cp:revision>163</cp:revision>
  <dcterms:created xsi:type="dcterms:W3CDTF">2018-02-15T21:37:55Z</dcterms:created>
  <dcterms:modified xsi:type="dcterms:W3CDTF">2021-10-24T23:31:16Z</dcterms:modified>
</cp:coreProperties>
</file>